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94" r:id="rId3"/>
    <p:sldId id="278" r:id="rId4"/>
    <p:sldId id="295" r:id="rId5"/>
    <p:sldId id="296" r:id="rId6"/>
    <p:sldId id="281" r:id="rId7"/>
    <p:sldId id="282" r:id="rId8"/>
    <p:sldId id="297" r:id="rId9"/>
    <p:sldId id="283" r:id="rId10"/>
    <p:sldId id="284" r:id="rId11"/>
    <p:sldId id="298" r:id="rId12"/>
    <p:sldId id="300" r:id="rId13"/>
    <p:sldId id="286" r:id="rId14"/>
    <p:sldId id="299" r:id="rId15"/>
    <p:sldId id="287" r:id="rId16"/>
    <p:sldId id="288" r:id="rId17"/>
    <p:sldId id="291" r:id="rId18"/>
    <p:sldId id="293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lyika\AppData\Local\Temp\7zO4C0AC064\2018_CPI_FullDataSe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[2018_CPI_FullDataSet.xlsx]Munka2!Kimutatás2</c:name>
    <c:fmtId val="-1"/>
  </c:pivotSource>
  <c:chart>
    <c:autoTitleDeleted val="1"/>
    <c:pivotFmts>
      <c:pivotFmt>
        <c:idx val="0"/>
        <c:spPr>
          <a:solidFill>
            <a:schemeClr val="accent2">
              <a:alpha val="8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round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>
              <a:alpha val="8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round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>
              <a:alpha val="8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round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Munka2!$B$3</c:f>
              <c:strCache>
                <c:ptCount val="1"/>
                <c:pt idx="0">
                  <c:v>Összeg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Munka2!$A$4:$A$12</c:f>
              <c:strCach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strCache>
            </c:strRef>
          </c:cat>
          <c:val>
            <c:numRef>
              <c:f>Munka2!$B$4:$B$12</c:f>
              <c:numCache>
                <c:formatCode>General</c:formatCode>
                <c:ptCount val="8"/>
                <c:pt idx="0">
                  <c:v>13</c:v>
                </c:pt>
                <c:pt idx="1">
                  <c:v>10</c:v>
                </c:pt>
                <c:pt idx="2">
                  <c:v>17</c:v>
                </c:pt>
                <c:pt idx="3">
                  <c:v>25</c:v>
                </c:pt>
                <c:pt idx="4">
                  <c:v>34</c:v>
                </c:pt>
                <c:pt idx="5">
                  <c:v>40</c:v>
                </c:pt>
                <c:pt idx="6">
                  <c:v>32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9F-4C75-89E8-89552C2AA0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41521032"/>
        <c:axId val="141521816"/>
        <c:axId val="0"/>
      </c:bar3DChart>
      <c:catAx>
        <c:axId val="141521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600" dirty="0"/>
                  <a:t>a 2018.</a:t>
                </a:r>
                <a:r>
                  <a:rPr lang="hu-HU" sz="1600" baseline="0" dirty="0"/>
                  <a:t> évi </a:t>
                </a:r>
                <a:r>
                  <a:rPr lang="hu-HU" sz="1600" dirty="0"/>
                  <a:t>CPI index számításához felhasznált adatforrások száma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1521816"/>
        <c:crosses val="autoZero"/>
        <c:auto val="1"/>
        <c:lblAlgn val="ctr"/>
        <c:lblOffset val="100"/>
        <c:noMultiLvlLbl val="0"/>
      </c:catAx>
      <c:valAx>
        <c:axId val="141521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Országok (db)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1521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390CD4-2664-4A27-A727-D47CD1B84D2D}" type="doc">
      <dgm:prSet loTypeId="urn:microsoft.com/office/officeart/2005/8/layout/arrow2" loCatId="process" qsTypeId="urn:microsoft.com/office/officeart/2005/8/quickstyle/simple2" qsCatId="simple" csTypeId="urn:microsoft.com/office/officeart/2005/8/colors/colorful2" csCatId="colorful" phldr="1"/>
      <dgm:spPr/>
    </dgm:pt>
    <dgm:pt modelId="{B601541C-3AA8-4D57-9177-FB8C339CDA31}" type="pres">
      <dgm:prSet presAssocID="{08390CD4-2664-4A27-A727-D47CD1B84D2D}" presName="arrowDiagram" presStyleCnt="0">
        <dgm:presLayoutVars>
          <dgm:chMax val="5"/>
          <dgm:dir/>
          <dgm:resizeHandles val="exact"/>
        </dgm:presLayoutVars>
      </dgm:prSet>
      <dgm:spPr/>
    </dgm:pt>
  </dgm:ptLst>
  <dgm:cxnLst>
    <dgm:cxn modelId="{B200BFEC-EB98-415E-96BD-493D02BE4763}" type="presOf" srcId="{08390CD4-2664-4A27-A727-D47CD1B84D2D}" destId="{B601541C-3AA8-4D57-9177-FB8C339CDA31}" srcOrd="0" destOrd="0" presId="urn:microsoft.com/office/officeart/2005/8/layout/arrow2"/>
  </dgm:cxnLst>
  <dgm:bg>
    <a:blipFill dpi="0" rotWithShape="1">
      <a:blip xmlns:r="http://schemas.openxmlformats.org/officeDocument/2006/relationships" r:embed="rId1">
        <a:alphaModFix amt="27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CF4FE2-8B21-42F8-8969-2287E01974A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AFAE9D5B-6D3D-43FE-861A-C268E5ADB517}">
      <dgm:prSet phldrT="[Szöveg]"/>
      <dgm:spPr>
        <a:xfrm>
          <a:off x="2487" y="313679"/>
          <a:ext cx="1973199" cy="1183919"/>
        </a:xfr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 mérő szervezet függetlensége</a:t>
          </a:r>
        </a:p>
      </dgm:t>
    </dgm:pt>
    <dgm:pt modelId="{0CD60569-A872-47EF-A5DC-309D392485DC}" type="parTrans" cxnId="{736DF73F-FACE-4EA5-AF5B-A151AEE59A8A}">
      <dgm:prSet/>
      <dgm:spPr/>
      <dgm:t>
        <a:bodyPr/>
        <a:lstStyle/>
        <a:p>
          <a:endParaRPr lang="hu-HU"/>
        </a:p>
      </dgm:t>
    </dgm:pt>
    <dgm:pt modelId="{A4ACB541-952E-459E-B1C5-3BA45895A421}" type="sibTrans" cxnId="{736DF73F-FACE-4EA5-AF5B-A151AEE59A8A}">
      <dgm:prSet/>
      <dgm:spPr/>
      <dgm:t>
        <a:bodyPr/>
        <a:lstStyle/>
        <a:p>
          <a:endParaRPr lang="hu-HU"/>
        </a:p>
      </dgm:t>
    </dgm:pt>
    <dgm:pt modelId="{305C8E7F-6487-405E-A282-549BC802714E}">
      <dgm:prSet/>
      <dgm:spPr>
        <a:xfrm>
          <a:off x="2173006" y="313679"/>
          <a:ext cx="1973199" cy="1183919"/>
        </a:xfrm>
        <a:solidFill>
          <a:srgbClr val="FFFFFF">
            <a:lumMod val="6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 kutatás tárgyának egzakt meghatározása</a:t>
          </a:r>
        </a:p>
      </dgm:t>
    </dgm:pt>
    <dgm:pt modelId="{2BC81E4D-0AB6-4C0F-B2F3-C6173A1E6429}" type="parTrans" cxnId="{B10ADBF0-A57C-462E-B3C4-2315EF030DC2}">
      <dgm:prSet/>
      <dgm:spPr/>
      <dgm:t>
        <a:bodyPr/>
        <a:lstStyle/>
        <a:p>
          <a:endParaRPr lang="hu-HU"/>
        </a:p>
      </dgm:t>
    </dgm:pt>
    <dgm:pt modelId="{81412DBD-645D-4C74-AA64-6CA65BD585EB}" type="sibTrans" cxnId="{B10ADBF0-A57C-462E-B3C4-2315EF030DC2}">
      <dgm:prSet/>
      <dgm:spPr/>
      <dgm:t>
        <a:bodyPr/>
        <a:lstStyle/>
        <a:p>
          <a:endParaRPr lang="hu-HU"/>
        </a:p>
      </dgm:t>
    </dgm:pt>
    <dgm:pt modelId="{56E11C8C-D1CD-471A-8A49-A6101C7BF99B}">
      <dgm:prSet/>
      <dgm:spPr>
        <a:xfrm>
          <a:off x="4343525" y="313679"/>
          <a:ext cx="1973199" cy="1183919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 kutatás céljának és kérdéseinek összhangja</a:t>
          </a:r>
        </a:p>
      </dgm:t>
    </dgm:pt>
    <dgm:pt modelId="{315FA2AF-E704-4C16-95D7-BF29BDEE9580}" type="parTrans" cxnId="{A6C44201-CE82-4D02-A31A-67EF9682D065}">
      <dgm:prSet/>
      <dgm:spPr/>
      <dgm:t>
        <a:bodyPr/>
        <a:lstStyle/>
        <a:p>
          <a:endParaRPr lang="hu-HU"/>
        </a:p>
      </dgm:t>
    </dgm:pt>
    <dgm:pt modelId="{65DF8D3D-9BF6-4E25-971D-600897AAD092}" type="sibTrans" cxnId="{A6C44201-CE82-4D02-A31A-67EF9682D065}">
      <dgm:prSet/>
      <dgm:spPr/>
      <dgm:t>
        <a:bodyPr/>
        <a:lstStyle/>
        <a:p>
          <a:endParaRPr lang="hu-HU"/>
        </a:p>
      </dgm:t>
    </dgm:pt>
    <dgm:pt modelId="{05A99D47-D72D-4E23-9357-D9AE923D9DFC}">
      <dgm:prSet/>
      <dgm:spPr>
        <a:xfrm>
          <a:off x="3258265" y="1694918"/>
          <a:ext cx="1973199" cy="1183919"/>
        </a:xfr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 célcsoport és a minta </a:t>
          </a:r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megfelelősége</a:t>
          </a:r>
          <a:r>
            <a:rPr lang="pt-B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hu-H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AD67221-DD5E-4966-A8D6-1D78D1D7F975}" type="parTrans" cxnId="{0FE76EBA-2C5D-476C-B1AD-F585177C5580}">
      <dgm:prSet/>
      <dgm:spPr/>
      <dgm:t>
        <a:bodyPr/>
        <a:lstStyle/>
        <a:p>
          <a:endParaRPr lang="hu-HU"/>
        </a:p>
      </dgm:t>
    </dgm:pt>
    <dgm:pt modelId="{8BAEA52F-EAB1-4E44-B406-953A286F1BA8}" type="sibTrans" cxnId="{0FE76EBA-2C5D-476C-B1AD-F585177C5580}">
      <dgm:prSet/>
      <dgm:spPr/>
      <dgm:t>
        <a:bodyPr/>
        <a:lstStyle/>
        <a:p>
          <a:endParaRPr lang="hu-HU"/>
        </a:p>
      </dgm:t>
    </dgm:pt>
    <dgm:pt modelId="{DEEC6472-BFB3-42E8-B38D-61C03E7B9108}">
      <dgm:prSet/>
      <dgm:spPr>
        <a:xfrm>
          <a:off x="5428785" y="1694918"/>
          <a:ext cx="1973199" cy="1183919"/>
        </a:xfrm>
        <a:solidFill>
          <a:srgbClr val="45BAB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 módszertan, az adatforrások, adatok transzparenciája</a:t>
          </a:r>
        </a:p>
      </dgm:t>
    </dgm:pt>
    <dgm:pt modelId="{A8EC2C4D-C4F3-4C84-AA75-72EDFFF69280}" type="parTrans" cxnId="{6B09137F-933D-4390-A290-7F89C2B23261}">
      <dgm:prSet/>
      <dgm:spPr/>
      <dgm:t>
        <a:bodyPr/>
        <a:lstStyle/>
        <a:p>
          <a:endParaRPr lang="hu-HU"/>
        </a:p>
      </dgm:t>
    </dgm:pt>
    <dgm:pt modelId="{8572EE42-A1C6-46BB-A743-81634E09EB6D}" type="sibTrans" cxnId="{6B09137F-933D-4390-A290-7F89C2B23261}">
      <dgm:prSet/>
      <dgm:spPr/>
      <dgm:t>
        <a:bodyPr/>
        <a:lstStyle/>
        <a:p>
          <a:endParaRPr lang="hu-HU"/>
        </a:p>
      </dgm:t>
    </dgm:pt>
    <dgm:pt modelId="{0EC913AB-AE4C-4A57-89C9-261F2364BC3D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u-HU"/>
            <a:t>Az eredmények szakszerű prezentációja</a:t>
          </a:r>
        </a:p>
      </dgm:t>
    </dgm:pt>
    <dgm:pt modelId="{0DEBAFAB-ED2D-434C-8E18-C77D5025901C}" type="parTrans" cxnId="{9FF4584E-AB35-44A8-B616-90FEFA548852}">
      <dgm:prSet/>
      <dgm:spPr/>
      <dgm:t>
        <a:bodyPr/>
        <a:lstStyle/>
        <a:p>
          <a:endParaRPr lang="hu-HU"/>
        </a:p>
      </dgm:t>
    </dgm:pt>
    <dgm:pt modelId="{D2331E72-476E-435B-B98D-766EF2C9D897}" type="sibTrans" cxnId="{9FF4584E-AB35-44A8-B616-90FEFA548852}">
      <dgm:prSet/>
      <dgm:spPr/>
      <dgm:t>
        <a:bodyPr/>
        <a:lstStyle/>
        <a:p>
          <a:endParaRPr lang="hu-HU"/>
        </a:p>
      </dgm:t>
    </dgm:pt>
    <dgm:pt modelId="{47130339-AB4D-4006-8FA8-EDF6275732C0}">
      <dgm:prSet/>
      <dgm:spPr/>
      <dgm:t>
        <a:bodyPr/>
        <a:lstStyle/>
        <a:p>
          <a:r>
            <a:rPr lang="hu-HU"/>
            <a:t>Megalapozott következtetések levonása</a:t>
          </a:r>
        </a:p>
      </dgm:t>
    </dgm:pt>
    <dgm:pt modelId="{B5A2A3D1-7F42-44A3-903B-7750C4DCDC11}" type="parTrans" cxnId="{F3A2796C-8CF5-404B-80AF-0CB6CA38B4DC}">
      <dgm:prSet/>
      <dgm:spPr/>
      <dgm:t>
        <a:bodyPr/>
        <a:lstStyle/>
        <a:p>
          <a:endParaRPr lang="hu-HU"/>
        </a:p>
      </dgm:t>
    </dgm:pt>
    <dgm:pt modelId="{78E6A4E0-BBC7-4AC6-AFFA-15B6F0CF63D4}" type="sibTrans" cxnId="{F3A2796C-8CF5-404B-80AF-0CB6CA38B4DC}">
      <dgm:prSet/>
      <dgm:spPr/>
      <dgm:t>
        <a:bodyPr/>
        <a:lstStyle/>
        <a:p>
          <a:endParaRPr lang="hu-HU"/>
        </a:p>
      </dgm:t>
    </dgm:pt>
    <dgm:pt modelId="{C24AFB24-D0DF-4615-9AEC-147DA90128EC}">
      <dgm:prSet/>
      <dgm:spPr>
        <a:xfrm>
          <a:off x="1087746" y="1694918"/>
          <a:ext cx="1973199" cy="1183919"/>
        </a:xfr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 kutatási kérdések megválaszolására alkalmas módszerek használata</a:t>
          </a:r>
        </a:p>
      </dgm:t>
    </dgm:pt>
    <dgm:pt modelId="{88EE2EB9-5472-4C3A-8DFF-EFF378EDE5B6}" type="sibTrans" cxnId="{ABD733A6-D2BC-4258-B2E3-40AE691F7B41}">
      <dgm:prSet/>
      <dgm:spPr/>
      <dgm:t>
        <a:bodyPr/>
        <a:lstStyle/>
        <a:p>
          <a:endParaRPr lang="hu-HU"/>
        </a:p>
      </dgm:t>
    </dgm:pt>
    <dgm:pt modelId="{3F59C123-9A69-4BC5-8610-DB8292009D7F}" type="parTrans" cxnId="{ABD733A6-D2BC-4258-B2E3-40AE691F7B41}">
      <dgm:prSet/>
      <dgm:spPr/>
      <dgm:t>
        <a:bodyPr/>
        <a:lstStyle/>
        <a:p>
          <a:endParaRPr lang="hu-HU"/>
        </a:p>
      </dgm:t>
    </dgm:pt>
    <dgm:pt modelId="{689D32A0-730E-4E2C-9B35-95F1C0ECDCED}" type="pres">
      <dgm:prSet presAssocID="{B1CF4FE2-8B21-42F8-8969-2287E01974AC}" presName="diagram" presStyleCnt="0">
        <dgm:presLayoutVars>
          <dgm:dir/>
          <dgm:resizeHandles val="exact"/>
        </dgm:presLayoutVars>
      </dgm:prSet>
      <dgm:spPr/>
    </dgm:pt>
    <dgm:pt modelId="{6633F9F5-545B-4780-BAE1-F687757964C1}" type="pres">
      <dgm:prSet presAssocID="{AFAE9D5B-6D3D-43FE-861A-C268E5ADB517}" presName="node" presStyleLbl="node1" presStyleIdx="0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B9DD4300-A58D-4AC1-8E0C-E97EF2D8229F}" type="pres">
      <dgm:prSet presAssocID="{A4ACB541-952E-459E-B1C5-3BA45895A421}" presName="sibTrans" presStyleCnt="0"/>
      <dgm:spPr/>
    </dgm:pt>
    <dgm:pt modelId="{DFE337BC-7B1B-413F-AD19-6ED6007BFD4F}" type="pres">
      <dgm:prSet presAssocID="{305C8E7F-6487-405E-A282-549BC802714E}" presName="node" presStyleLbl="node1" presStyleIdx="1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058D18C3-A124-446B-A48D-A1CC1EAB6ED1}" type="pres">
      <dgm:prSet presAssocID="{81412DBD-645D-4C74-AA64-6CA65BD585EB}" presName="sibTrans" presStyleCnt="0"/>
      <dgm:spPr/>
    </dgm:pt>
    <dgm:pt modelId="{8DBC2D7D-D607-4DC6-A4DF-ACABC8CD9206}" type="pres">
      <dgm:prSet presAssocID="{56E11C8C-D1CD-471A-8A49-A6101C7BF99B}" presName="node" presStyleLbl="node1" presStyleIdx="2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9167C70B-CD36-4383-A673-4D37D83134EF}" type="pres">
      <dgm:prSet presAssocID="{65DF8D3D-9BF6-4E25-971D-600897AAD092}" presName="sibTrans" presStyleCnt="0"/>
      <dgm:spPr/>
    </dgm:pt>
    <dgm:pt modelId="{F0A47FA2-D347-4D8C-98CB-5E705E18B0AF}" type="pres">
      <dgm:prSet presAssocID="{C24AFB24-D0DF-4615-9AEC-147DA90128EC}" presName="node" presStyleLbl="node1" presStyleIdx="3" presStyleCnt="8" custLinFactX="6644" custLinFactNeighborX="100000" custLinFactNeighborY="-3451">
        <dgm:presLayoutVars>
          <dgm:bulletEnabled val="1"/>
        </dgm:presLayoutVars>
      </dgm:prSet>
      <dgm:spPr>
        <a:prstGeom prst="rect">
          <a:avLst/>
        </a:prstGeom>
      </dgm:spPr>
    </dgm:pt>
    <dgm:pt modelId="{BA182882-9047-4D6F-9467-300E6B9CB5D1}" type="pres">
      <dgm:prSet presAssocID="{88EE2EB9-5472-4C3A-8DFF-EFF378EDE5B6}" presName="sibTrans" presStyleCnt="0"/>
      <dgm:spPr/>
    </dgm:pt>
    <dgm:pt modelId="{B1019862-32CF-4506-BA42-5CB1ED0EC4DE}" type="pres">
      <dgm:prSet presAssocID="{05A99D47-D72D-4E23-9357-D9AE923D9DFC}" presName="node" presStyleLbl="node1" presStyleIdx="4" presStyleCnt="8" custLinFactX="11303" custLinFactNeighborX="100000" custLinFactNeighborY="-2588">
        <dgm:presLayoutVars>
          <dgm:bulletEnabled val="1"/>
        </dgm:presLayoutVars>
      </dgm:prSet>
      <dgm:spPr>
        <a:prstGeom prst="rect">
          <a:avLst/>
        </a:prstGeom>
      </dgm:spPr>
    </dgm:pt>
    <dgm:pt modelId="{FBB8D1BB-8E94-4D8D-A43C-E8277E94BD96}" type="pres">
      <dgm:prSet presAssocID="{8BAEA52F-EAB1-4E44-B406-953A286F1BA8}" presName="sibTrans" presStyleCnt="0"/>
      <dgm:spPr/>
    </dgm:pt>
    <dgm:pt modelId="{7AB1C373-3D2C-45AC-85DE-061BB20D3A85}" type="pres">
      <dgm:prSet presAssocID="{DEEC6472-BFB3-42E8-B38D-61C03E7B9108}" presName="node" presStyleLbl="node1" presStyleIdx="5" presStyleCnt="8" custLinFactX="-100000" custLinFactNeighborX="-123124" custLinFactNeighborY="-4314">
        <dgm:presLayoutVars>
          <dgm:bulletEnabled val="1"/>
        </dgm:presLayoutVars>
      </dgm:prSet>
      <dgm:spPr>
        <a:prstGeom prst="rect">
          <a:avLst/>
        </a:prstGeom>
      </dgm:spPr>
    </dgm:pt>
    <dgm:pt modelId="{82B41664-7F28-4A1D-9DAC-F7EFE8B62982}" type="pres">
      <dgm:prSet presAssocID="{8572EE42-A1C6-46BB-A743-81634E09EB6D}" presName="sibTrans" presStyleCnt="0"/>
      <dgm:spPr/>
    </dgm:pt>
    <dgm:pt modelId="{AAA3B2E1-D31F-40DC-B999-1A0BFBACA72B}" type="pres">
      <dgm:prSet presAssocID="{0EC913AB-AE4C-4A57-89C9-261F2364BC3D}" presName="node" presStyleLbl="node1" presStyleIdx="6" presStyleCnt="8">
        <dgm:presLayoutVars>
          <dgm:bulletEnabled val="1"/>
        </dgm:presLayoutVars>
      </dgm:prSet>
      <dgm:spPr/>
    </dgm:pt>
    <dgm:pt modelId="{3962421E-E41D-408D-90AF-526ACB582540}" type="pres">
      <dgm:prSet presAssocID="{D2331E72-476E-435B-B98D-766EF2C9D897}" presName="sibTrans" presStyleCnt="0"/>
      <dgm:spPr/>
    </dgm:pt>
    <dgm:pt modelId="{035FC18E-E7C0-4A3C-9F58-25E40FEA5802}" type="pres">
      <dgm:prSet presAssocID="{47130339-AB4D-4006-8FA8-EDF6275732C0}" presName="node" presStyleLbl="node1" presStyleIdx="7" presStyleCnt="8">
        <dgm:presLayoutVars>
          <dgm:bulletEnabled val="1"/>
        </dgm:presLayoutVars>
      </dgm:prSet>
      <dgm:spPr/>
    </dgm:pt>
  </dgm:ptLst>
  <dgm:cxnLst>
    <dgm:cxn modelId="{A6C44201-CE82-4D02-A31A-67EF9682D065}" srcId="{B1CF4FE2-8B21-42F8-8969-2287E01974AC}" destId="{56E11C8C-D1CD-471A-8A49-A6101C7BF99B}" srcOrd="2" destOrd="0" parTransId="{315FA2AF-E704-4C16-95D7-BF29BDEE9580}" sibTransId="{65DF8D3D-9BF6-4E25-971D-600897AAD092}"/>
    <dgm:cxn modelId="{E9A75302-06EF-4FA1-8DC5-65A0EF65F566}" type="presOf" srcId="{305C8E7F-6487-405E-A282-549BC802714E}" destId="{DFE337BC-7B1B-413F-AD19-6ED6007BFD4F}" srcOrd="0" destOrd="0" presId="urn:microsoft.com/office/officeart/2005/8/layout/default"/>
    <dgm:cxn modelId="{BF5C7426-D5BA-4D73-B74E-83A236E2AF77}" type="presOf" srcId="{B1CF4FE2-8B21-42F8-8969-2287E01974AC}" destId="{689D32A0-730E-4E2C-9B35-95F1C0ECDCED}" srcOrd="0" destOrd="0" presId="urn:microsoft.com/office/officeart/2005/8/layout/default"/>
    <dgm:cxn modelId="{736DF73F-FACE-4EA5-AF5B-A151AEE59A8A}" srcId="{B1CF4FE2-8B21-42F8-8969-2287E01974AC}" destId="{AFAE9D5B-6D3D-43FE-861A-C268E5ADB517}" srcOrd="0" destOrd="0" parTransId="{0CD60569-A872-47EF-A5DC-309D392485DC}" sibTransId="{A4ACB541-952E-459E-B1C5-3BA45895A421}"/>
    <dgm:cxn modelId="{FBE7DF60-9A27-4A4B-B9BF-9CED3952926A}" type="presOf" srcId="{AFAE9D5B-6D3D-43FE-861A-C268E5ADB517}" destId="{6633F9F5-545B-4780-BAE1-F687757964C1}" srcOrd="0" destOrd="0" presId="urn:microsoft.com/office/officeart/2005/8/layout/default"/>
    <dgm:cxn modelId="{E0AFE441-1B37-4871-9D33-7CD64E81D5E4}" type="presOf" srcId="{0EC913AB-AE4C-4A57-89C9-261F2364BC3D}" destId="{AAA3B2E1-D31F-40DC-B999-1A0BFBACA72B}" srcOrd="0" destOrd="0" presId="urn:microsoft.com/office/officeart/2005/8/layout/default"/>
    <dgm:cxn modelId="{F3A2796C-8CF5-404B-80AF-0CB6CA38B4DC}" srcId="{B1CF4FE2-8B21-42F8-8969-2287E01974AC}" destId="{47130339-AB4D-4006-8FA8-EDF6275732C0}" srcOrd="7" destOrd="0" parTransId="{B5A2A3D1-7F42-44A3-903B-7750C4DCDC11}" sibTransId="{78E6A4E0-BBC7-4AC6-AFFA-15B6F0CF63D4}"/>
    <dgm:cxn modelId="{9FF4584E-AB35-44A8-B616-90FEFA548852}" srcId="{B1CF4FE2-8B21-42F8-8969-2287E01974AC}" destId="{0EC913AB-AE4C-4A57-89C9-261F2364BC3D}" srcOrd="6" destOrd="0" parTransId="{0DEBAFAB-ED2D-434C-8E18-C77D5025901C}" sibTransId="{D2331E72-476E-435B-B98D-766EF2C9D897}"/>
    <dgm:cxn modelId="{3EBFB87C-A662-4D2D-91F4-0FB6F1892043}" type="presOf" srcId="{DEEC6472-BFB3-42E8-B38D-61C03E7B9108}" destId="{7AB1C373-3D2C-45AC-85DE-061BB20D3A85}" srcOrd="0" destOrd="0" presId="urn:microsoft.com/office/officeart/2005/8/layout/default"/>
    <dgm:cxn modelId="{6B09137F-933D-4390-A290-7F89C2B23261}" srcId="{B1CF4FE2-8B21-42F8-8969-2287E01974AC}" destId="{DEEC6472-BFB3-42E8-B38D-61C03E7B9108}" srcOrd="5" destOrd="0" parTransId="{A8EC2C4D-C4F3-4C84-AA75-72EDFFF69280}" sibTransId="{8572EE42-A1C6-46BB-A743-81634E09EB6D}"/>
    <dgm:cxn modelId="{ABD733A6-D2BC-4258-B2E3-40AE691F7B41}" srcId="{B1CF4FE2-8B21-42F8-8969-2287E01974AC}" destId="{C24AFB24-D0DF-4615-9AEC-147DA90128EC}" srcOrd="3" destOrd="0" parTransId="{3F59C123-9A69-4BC5-8610-DB8292009D7F}" sibTransId="{88EE2EB9-5472-4C3A-8DFF-EFF378EDE5B6}"/>
    <dgm:cxn modelId="{727882A7-F4EC-48D5-A53A-583A441D7D12}" type="presOf" srcId="{47130339-AB4D-4006-8FA8-EDF6275732C0}" destId="{035FC18E-E7C0-4A3C-9F58-25E40FEA5802}" srcOrd="0" destOrd="0" presId="urn:microsoft.com/office/officeart/2005/8/layout/default"/>
    <dgm:cxn modelId="{3788C7B9-2280-440E-B988-0A3712A03684}" type="presOf" srcId="{56E11C8C-D1CD-471A-8A49-A6101C7BF99B}" destId="{8DBC2D7D-D607-4DC6-A4DF-ACABC8CD9206}" srcOrd="0" destOrd="0" presId="urn:microsoft.com/office/officeart/2005/8/layout/default"/>
    <dgm:cxn modelId="{0FE76EBA-2C5D-476C-B1AD-F585177C5580}" srcId="{B1CF4FE2-8B21-42F8-8969-2287E01974AC}" destId="{05A99D47-D72D-4E23-9357-D9AE923D9DFC}" srcOrd="4" destOrd="0" parTransId="{2AD67221-DD5E-4966-A8D6-1D78D1D7F975}" sibTransId="{8BAEA52F-EAB1-4E44-B406-953A286F1BA8}"/>
    <dgm:cxn modelId="{548967DC-8DCE-4814-BB49-FDA3612A19CC}" type="presOf" srcId="{05A99D47-D72D-4E23-9357-D9AE923D9DFC}" destId="{B1019862-32CF-4506-BA42-5CB1ED0EC4DE}" srcOrd="0" destOrd="0" presId="urn:microsoft.com/office/officeart/2005/8/layout/default"/>
    <dgm:cxn modelId="{F4FA2EEF-C045-41EF-A5A0-D547D6217AF6}" type="presOf" srcId="{C24AFB24-D0DF-4615-9AEC-147DA90128EC}" destId="{F0A47FA2-D347-4D8C-98CB-5E705E18B0AF}" srcOrd="0" destOrd="0" presId="urn:microsoft.com/office/officeart/2005/8/layout/default"/>
    <dgm:cxn modelId="{B10ADBF0-A57C-462E-B3C4-2315EF030DC2}" srcId="{B1CF4FE2-8B21-42F8-8969-2287E01974AC}" destId="{305C8E7F-6487-405E-A282-549BC802714E}" srcOrd="1" destOrd="0" parTransId="{2BC81E4D-0AB6-4C0F-B2F3-C6173A1E6429}" sibTransId="{81412DBD-645D-4C74-AA64-6CA65BD585EB}"/>
    <dgm:cxn modelId="{C8D9788B-F429-49BE-AC0E-6A5DA5A0334A}" type="presParOf" srcId="{689D32A0-730E-4E2C-9B35-95F1C0ECDCED}" destId="{6633F9F5-545B-4780-BAE1-F687757964C1}" srcOrd="0" destOrd="0" presId="urn:microsoft.com/office/officeart/2005/8/layout/default"/>
    <dgm:cxn modelId="{CC860B53-1662-47A1-82C7-D2D03081AA97}" type="presParOf" srcId="{689D32A0-730E-4E2C-9B35-95F1C0ECDCED}" destId="{B9DD4300-A58D-4AC1-8E0C-E97EF2D8229F}" srcOrd="1" destOrd="0" presId="urn:microsoft.com/office/officeart/2005/8/layout/default"/>
    <dgm:cxn modelId="{212FBB79-B01C-405E-8782-7A1A6C903B1F}" type="presParOf" srcId="{689D32A0-730E-4E2C-9B35-95F1C0ECDCED}" destId="{DFE337BC-7B1B-413F-AD19-6ED6007BFD4F}" srcOrd="2" destOrd="0" presId="urn:microsoft.com/office/officeart/2005/8/layout/default"/>
    <dgm:cxn modelId="{A4C98998-3600-4CD3-BF03-D7F39C5AE969}" type="presParOf" srcId="{689D32A0-730E-4E2C-9B35-95F1C0ECDCED}" destId="{058D18C3-A124-446B-A48D-A1CC1EAB6ED1}" srcOrd="3" destOrd="0" presId="urn:microsoft.com/office/officeart/2005/8/layout/default"/>
    <dgm:cxn modelId="{3F231D6A-6D73-426E-867B-DEAA02534257}" type="presParOf" srcId="{689D32A0-730E-4E2C-9B35-95F1C0ECDCED}" destId="{8DBC2D7D-D607-4DC6-A4DF-ACABC8CD9206}" srcOrd="4" destOrd="0" presId="urn:microsoft.com/office/officeart/2005/8/layout/default"/>
    <dgm:cxn modelId="{1D9640B8-0309-454D-9F80-1B4CD710BC35}" type="presParOf" srcId="{689D32A0-730E-4E2C-9B35-95F1C0ECDCED}" destId="{9167C70B-CD36-4383-A673-4D37D83134EF}" srcOrd="5" destOrd="0" presId="urn:microsoft.com/office/officeart/2005/8/layout/default"/>
    <dgm:cxn modelId="{5FB68D7D-2F2E-4761-ACA2-806962319E9F}" type="presParOf" srcId="{689D32A0-730E-4E2C-9B35-95F1C0ECDCED}" destId="{F0A47FA2-D347-4D8C-98CB-5E705E18B0AF}" srcOrd="6" destOrd="0" presId="urn:microsoft.com/office/officeart/2005/8/layout/default"/>
    <dgm:cxn modelId="{F3482D67-B397-4BC9-AB8C-3BDCE4992945}" type="presParOf" srcId="{689D32A0-730E-4E2C-9B35-95F1C0ECDCED}" destId="{BA182882-9047-4D6F-9467-300E6B9CB5D1}" srcOrd="7" destOrd="0" presId="urn:microsoft.com/office/officeart/2005/8/layout/default"/>
    <dgm:cxn modelId="{10DC3228-7601-4F50-8BBF-ED504C058653}" type="presParOf" srcId="{689D32A0-730E-4E2C-9B35-95F1C0ECDCED}" destId="{B1019862-32CF-4506-BA42-5CB1ED0EC4DE}" srcOrd="8" destOrd="0" presId="urn:microsoft.com/office/officeart/2005/8/layout/default"/>
    <dgm:cxn modelId="{9407FE5B-5C62-452A-8574-C146092F6D9B}" type="presParOf" srcId="{689D32A0-730E-4E2C-9B35-95F1C0ECDCED}" destId="{FBB8D1BB-8E94-4D8D-A43C-E8277E94BD96}" srcOrd="9" destOrd="0" presId="urn:microsoft.com/office/officeart/2005/8/layout/default"/>
    <dgm:cxn modelId="{75340D7E-B53F-4EDF-88F4-95DF77BEAF95}" type="presParOf" srcId="{689D32A0-730E-4E2C-9B35-95F1C0ECDCED}" destId="{7AB1C373-3D2C-45AC-85DE-061BB20D3A85}" srcOrd="10" destOrd="0" presId="urn:microsoft.com/office/officeart/2005/8/layout/default"/>
    <dgm:cxn modelId="{2DC467C7-F39F-48EA-924D-ACDF04AA6266}" type="presParOf" srcId="{689D32A0-730E-4E2C-9B35-95F1C0ECDCED}" destId="{82B41664-7F28-4A1D-9DAC-F7EFE8B62982}" srcOrd="11" destOrd="0" presId="urn:microsoft.com/office/officeart/2005/8/layout/default"/>
    <dgm:cxn modelId="{385045AF-3134-49D8-81F1-2FFC92AA52FE}" type="presParOf" srcId="{689D32A0-730E-4E2C-9B35-95F1C0ECDCED}" destId="{AAA3B2E1-D31F-40DC-B999-1A0BFBACA72B}" srcOrd="12" destOrd="0" presId="urn:microsoft.com/office/officeart/2005/8/layout/default"/>
    <dgm:cxn modelId="{DD37C031-E454-43FC-A86A-0C97F651DEDF}" type="presParOf" srcId="{689D32A0-730E-4E2C-9B35-95F1C0ECDCED}" destId="{3962421E-E41D-408D-90AF-526ACB582540}" srcOrd="13" destOrd="0" presId="urn:microsoft.com/office/officeart/2005/8/layout/default"/>
    <dgm:cxn modelId="{33B6C409-D3EE-4815-A2A9-0FD4B4DD091C}" type="presParOf" srcId="{689D32A0-730E-4E2C-9B35-95F1C0ECDCED}" destId="{035FC18E-E7C0-4A3C-9F58-25E40FEA580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3F9F5-545B-4780-BAE1-F687757964C1}">
      <dsp:nvSpPr>
        <dsp:cNvPr id="0" name=""/>
        <dsp:cNvSpPr/>
      </dsp:nvSpPr>
      <dsp:spPr>
        <a:xfrm>
          <a:off x="0" y="274637"/>
          <a:ext cx="2285999" cy="1371599"/>
        </a:xfrm>
        <a:prstGeom prst="rect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 mérő szervezet függetlensége</a:t>
          </a:r>
        </a:p>
      </dsp:txBody>
      <dsp:txXfrm>
        <a:off x="0" y="274637"/>
        <a:ext cx="2285999" cy="1371599"/>
      </dsp:txXfrm>
    </dsp:sp>
    <dsp:sp modelId="{DFE337BC-7B1B-413F-AD19-6ED6007BFD4F}">
      <dsp:nvSpPr>
        <dsp:cNvPr id="0" name=""/>
        <dsp:cNvSpPr/>
      </dsp:nvSpPr>
      <dsp:spPr>
        <a:xfrm>
          <a:off x="2514600" y="274637"/>
          <a:ext cx="2285999" cy="1371599"/>
        </a:xfrm>
        <a:prstGeom prst="rect">
          <a:avLst/>
        </a:prstGeom>
        <a:solidFill>
          <a:srgbClr val="FFFFFF">
            <a:lumMod val="6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 kutatás tárgyának egzakt meghatározása</a:t>
          </a:r>
        </a:p>
      </dsp:txBody>
      <dsp:txXfrm>
        <a:off x="2514600" y="274637"/>
        <a:ext cx="2285999" cy="1371599"/>
      </dsp:txXfrm>
    </dsp:sp>
    <dsp:sp modelId="{8DBC2D7D-D607-4DC6-A4DF-ACABC8CD9206}">
      <dsp:nvSpPr>
        <dsp:cNvPr id="0" name=""/>
        <dsp:cNvSpPr/>
      </dsp:nvSpPr>
      <dsp:spPr>
        <a:xfrm>
          <a:off x="5029199" y="274637"/>
          <a:ext cx="2285999" cy="1371599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 kutatás céljának és kérdéseinek összhangja</a:t>
          </a:r>
        </a:p>
      </dsp:txBody>
      <dsp:txXfrm>
        <a:off x="5029199" y="274637"/>
        <a:ext cx="2285999" cy="1371599"/>
      </dsp:txXfrm>
    </dsp:sp>
    <dsp:sp modelId="{F0A47FA2-D347-4D8C-98CB-5E705E18B0AF}">
      <dsp:nvSpPr>
        <dsp:cNvPr id="0" name=""/>
        <dsp:cNvSpPr/>
      </dsp:nvSpPr>
      <dsp:spPr>
        <a:xfrm>
          <a:off x="2437881" y="1827503"/>
          <a:ext cx="2285999" cy="1371599"/>
        </a:xfrm>
        <a:prstGeom prst="rect">
          <a:avLst/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 kutatási kérdések megválaszolására alkalmas módszerek használata</a:t>
          </a:r>
        </a:p>
      </dsp:txBody>
      <dsp:txXfrm>
        <a:off x="2437881" y="1827503"/>
        <a:ext cx="2285999" cy="1371599"/>
      </dsp:txXfrm>
    </dsp:sp>
    <dsp:sp modelId="{B1019862-32CF-4506-BA42-5CB1ED0EC4DE}">
      <dsp:nvSpPr>
        <dsp:cNvPr id="0" name=""/>
        <dsp:cNvSpPr/>
      </dsp:nvSpPr>
      <dsp:spPr>
        <a:xfrm>
          <a:off x="5029200" y="1839340"/>
          <a:ext cx="2285999" cy="1371599"/>
        </a:xfrm>
        <a:prstGeom prst="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 célcsoport és a minta </a:t>
          </a:r>
          <a:r>
            <a:rPr lang="hu-HU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megfelelősége</a:t>
          </a:r>
          <a:r>
            <a:rPr lang="pt-BR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hu-HU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029200" y="1839340"/>
        <a:ext cx="2285999" cy="1371599"/>
      </dsp:txXfrm>
    </dsp:sp>
    <dsp:sp modelId="{7AB1C373-3D2C-45AC-85DE-061BB20D3A85}">
      <dsp:nvSpPr>
        <dsp:cNvPr id="0" name=""/>
        <dsp:cNvSpPr/>
      </dsp:nvSpPr>
      <dsp:spPr>
        <a:xfrm>
          <a:off x="0" y="1815666"/>
          <a:ext cx="2285999" cy="1371599"/>
        </a:xfrm>
        <a:prstGeom prst="rect">
          <a:avLst/>
        </a:prstGeom>
        <a:solidFill>
          <a:srgbClr val="45BAB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 módszertan, az adatforrások, adatok transzparenciája</a:t>
          </a:r>
        </a:p>
      </dsp:txBody>
      <dsp:txXfrm>
        <a:off x="0" y="1815666"/>
        <a:ext cx="2285999" cy="1371599"/>
      </dsp:txXfrm>
    </dsp:sp>
    <dsp:sp modelId="{AAA3B2E1-D31F-40DC-B999-1A0BFBACA72B}">
      <dsp:nvSpPr>
        <dsp:cNvPr id="0" name=""/>
        <dsp:cNvSpPr/>
      </dsp:nvSpPr>
      <dsp:spPr>
        <a:xfrm>
          <a:off x="1257300" y="3475037"/>
          <a:ext cx="2285999" cy="1371599"/>
        </a:xfrm>
        <a:prstGeom prst="rect">
          <a:avLst/>
        </a:prstGeom>
        <a:solidFill>
          <a:schemeClr val="accent4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Az eredmények szakszerű prezentációja</a:t>
          </a:r>
        </a:p>
      </dsp:txBody>
      <dsp:txXfrm>
        <a:off x="1257300" y="3475037"/>
        <a:ext cx="2285999" cy="1371599"/>
      </dsp:txXfrm>
    </dsp:sp>
    <dsp:sp modelId="{035FC18E-E7C0-4A3C-9F58-25E40FEA5802}">
      <dsp:nvSpPr>
        <dsp:cNvPr id="0" name=""/>
        <dsp:cNvSpPr/>
      </dsp:nvSpPr>
      <dsp:spPr>
        <a:xfrm>
          <a:off x="3771900" y="3475037"/>
          <a:ext cx="2285999" cy="13715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Megalapozott következtetések levonása</a:t>
          </a:r>
        </a:p>
      </dsp:txBody>
      <dsp:txXfrm>
        <a:off x="3771900" y="3475037"/>
        <a:ext cx="2285999" cy="1371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0.86297</cdr:x>
      <cdr:y>0.28941</cdr:y>
    </cdr:from>
    <cdr:to>
      <cdr:x>1</cdr:x>
      <cdr:y>0.46058</cdr:y>
    </cdr:to>
    <cdr:sp macro="" textlink="">
      <cdr:nvSpPr>
        <cdr:cNvPr id="2" name="Vonalas buborék 2 1"/>
        <cdr:cNvSpPr/>
      </cdr:nvSpPr>
      <cdr:spPr>
        <a:xfrm xmlns:a="http://schemas.openxmlformats.org/drawingml/2006/main">
          <a:off x="6432323" y="869910"/>
          <a:ext cx="1021405" cy="514521"/>
        </a:xfrm>
        <a:prstGeom xmlns:a="http://schemas.openxmlformats.org/drawingml/2006/main" prst="borderCallout2">
          <a:avLst>
            <a:gd name="adj1" fmla="val 18750"/>
            <a:gd name="adj2" fmla="val -8333"/>
            <a:gd name="adj3" fmla="val 18750"/>
            <a:gd name="adj4" fmla="val -16667"/>
            <a:gd name="adj5" fmla="val 190313"/>
            <a:gd name="adj6" fmla="val -17143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hu-HU" dirty="0"/>
            <a:t>köztük Magyarország</a:t>
          </a:r>
        </a:p>
        <a:p xmlns:a="http://schemas.openxmlformats.org/drawingml/2006/main">
          <a:pPr algn="ctr"/>
          <a:endParaRPr lang="hu-H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9C945-825C-49B8-A2CE-BA9727E78221}" type="datetimeFigureOut">
              <a:rPr lang="hu-HU" smtClean="0"/>
              <a:t>2022. 03. 07.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2630E-A225-4AB0-83FD-86AF56A4CB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08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9F54-9EC6-497B-BFD8-0266B98AB546}" type="slidenum">
              <a:rPr lang="hu-HU" smtClean="0">
                <a:solidFill>
                  <a:prstClr val="black"/>
                </a:solidFill>
              </a:rPr>
              <a:pPr/>
              <a:t>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10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9F54-9EC6-497B-BFD8-0266B98AB546}" type="slidenum">
              <a:rPr lang="hu-HU" smtClean="0">
                <a:solidFill>
                  <a:prstClr val="black"/>
                </a:solidFill>
              </a:rPr>
              <a:pPr/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2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9F54-9EC6-497B-BFD8-0266B98AB546}" type="slidenum">
              <a:rPr lang="hu-HU" smtClean="0">
                <a:solidFill>
                  <a:prstClr val="black"/>
                </a:solidFill>
              </a:rPr>
              <a:pPr/>
              <a:t>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31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9F54-9EC6-497B-BFD8-0266B98AB546}" type="slidenum">
              <a:rPr lang="hu-HU" smtClean="0">
                <a:solidFill>
                  <a:prstClr val="black"/>
                </a:solidFill>
              </a:rPr>
              <a:pPr/>
              <a:t>8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47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9F54-9EC6-497B-BFD8-0266B98AB546}" type="slidenum">
              <a:rPr lang="hu-HU" smtClean="0">
                <a:solidFill>
                  <a:prstClr val="black"/>
                </a:solidFill>
              </a:rPr>
              <a:pPr/>
              <a:t>11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0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464-D21A-413C-8836-3F6887F84DD8}" type="datetimeFigureOut">
              <a:rPr lang="hu-HU" smtClean="0"/>
              <a:t>2022. 03. 07.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801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464-D21A-413C-8836-3F6887F84DD8}" type="datetimeFigureOut">
              <a:rPr lang="hu-HU" smtClean="0"/>
              <a:t>2022. 03. 07.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448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464-D21A-413C-8836-3F6887F84DD8}" type="datetimeFigureOut">
              <a:rPr lang="hu-HU" smtClean="0"/>
              <a:t>2022. 03. 07.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2959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3/7/2022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17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3/7/2022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71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3/7/2022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38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3/7/2022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00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3/7/2022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14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3/7/2022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8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3/7/2022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49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3/7/2022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1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464-D21A-413C-8836-3F6887F84DD8}" type="datetimeFigureOut">
              <a:rPr lang="hu-HU" smtClean="0"/>
              <a:t>2022. 03. 07.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7001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3/7/2022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91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3/7/2022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85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3/7/2022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7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464-D21A-413C-8836-3F6887F84DD8}" type="datetimeFigureOut">
              <a:rPr lang="hu-HU" smtClean="0"/>
              <a:t>2022. 03. 07.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17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464-D21A-413C-8836-3F6887F84DD8}" type="datetimeFigureOut">
              <a:rPr lang="hu-HU" smtClean="0"/>
              <a:t>2022. 03. 07.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555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464-D21A-413C-8836-3F6887F84DD8}" type="datetimeFigureOut">
              <a:rPr lang="hu-HU" smtClean="0"/>
              <a:t>2022. 03. 07.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482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464-D21A-413C-8836-3F6887F84DD8}" type="datetimeFigureOut">
              <a:rPr lang="hu-HU" smtClean="0"/>
              <a:t>2022. 03. 07.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131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464-D21A-413C-8836-3F6887F84DD8}" type="datetimeFigureOut">
              <a:rPr lang="hu-HU" smtClean="0"/>
              <a:t>2022. 03. 07.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867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464-D21A-413C-8836-3F6887F84DD8}" type="datetimeFigureOut">
              <a:rPr lang="hu-HU" smtClean="0"/>
              <a:t>2022. 03. 07.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48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464-D21A-413C-8836-3F6887F84DD8}" type="datetimeFigureOut">
              <a:rPr lang="hu-HU" smtClean="0"/>
              <a:t>2022. 03. 07.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758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0E464-D21A-413C-8836-3F6887F84DD8}" type="datetimeFigureOut">
              <a:rPr lang="hu-HU" smtClean="0"/>
              <a:t>2022. 03. 07.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95A89-5294-4966-8078-1B09AEF04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075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3/7/2022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0BAD2"/>
                </a:solidFill>
              </a:rPr>
              <a:pPr defTabSz="457200"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0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D4F88375-5F0C-4876-86ED-8455B3F759CA}"/>
              </a:ext>
            </a:extLst>
          </p:cNvPr>
          <p:cNvGrpSpPr/>
          <p:nvPr/>
        </p:nvGrpSpPr>
        <p:grpSpPr>
          <a:xfrm>
            <a:off x="657950" y="144473"/>
            <a:ext cx="3439886" cy="1274190"/>
            <a:chOff x="0" y="55231"/>
            <a:chExt cx="3448679" cy="1280817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D6C5BA41-5C88-4923-BA65-5439B3E44C29}"/>
                </a:ext>
              </a:extLst>
            </p:cNvPr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9" name="Kép 8">
              <a:extLst>
                <a:ext uri="{FF2B5EF4-FFF2-40B4-BE49-F238E27FC236}">
                  <a16:creationId xmlns:a16="http://schemas.microsoft.com/office/drawing/2014/main" id="{76101605-19EF-4672-85BA-904922891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E07A1501-4903-4984-BD02-232DA36A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186" y="336798"/>
            <a:ext cx="8107519" cy="1280817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Bahnschrift SemiBold Condensed" panose="020B0502040204020203" pitchFamily="34" charset="0"/>
              </a:rPr>
              <a:t>A korrupció mérésének nemzetközi és hazai gyakorlata</a:t>
            </a:r>
            <a:endParaRPr lang="hu-HU" b="1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740D5A-A87D-4CA5-B1DD-336DEF465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767" y="182562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69CF1360-E9FE-462D-BA86-FAF5CCA1DAB1}"/>
              </a:ext>
            </a:extLst>
          </p:cNvPr>
          <p:cNvSpPr/>
          <p:nvPr/>
        </p:nvSpPr>
        <p:spPr>
          <a:xfrm>
            <a:off x="5324662" y="1991323"/>
            <a:ext cx="615270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hu-HU" sz="2400" i="1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Prof. dr. NÉMETH ERZSÉBET</a:t>
            </a:r>
          </a:p>
          <a:p>
            <a:pPr algn="r">
              <a:spcAft>
                <a:spcPts val="1200"/>
              </a:spcAft>
            </a:pPr>
            <a:r>
              <a:rPr lang="hu-HU" sz="2400" i="1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Állami Számvevőszék</a:t>
            </a:r>
          </a:p>
          <a:p>
            <a:pPr algn="r">
              <a:spcAft>
                <a:spcPts val="1200"/>
              </a:spcAft>
            </a:pPr>
            <a:endParaRPr lang="hu-HU" sz="2400" i="1" cap="small" dirty="0">
              <a:solidFill>
                <a:schemeClr val="tx2">
                  <a:lumMod val="60000"/>
                  <a:lumOff val="40000"/>
                </a:schemeClr>
              </a:solidFill>
              <a:latin typeface="Bahnschrift Condensed" panose="020B0502040204020203" pitchFamily="34" charset="0"/>
            </a:endParaRPr>
          </a:p>
          <a:p>
            <a:pPr algn="r">
              <a:spcAft>
                <a:spcPts val="1200"/>
              </a:spcAft>
            </a:pPr>
            <a:br>
              <a:rPr lang="hu-H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</a:br>
            <a:r>
              <a:rPr lang="hu-HU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MÉRHETŐ? – a korrupció érzékelés mérésének lehetőségei</a:t>
            </a:r>
          </a:p>
          <a:p>
            <a:pPr algn="r">
              <a:spcAft>
                <a:spcPts val="1200"/>
              </a:spcAft>
            </a:pPr>
            <a:r>
              <a:rPr lang="hu-HU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Nemzeti Közszolgálati Egyetem 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  <a:latin typeface="Bahnschrift Condensed" panose="020B0502040204020203" pitchFamily="34" charset="0"/>
            </a:endParaRPr>
          </a:p>
          <a:p>
            <a:pPr algn="r">
              <a:spcAft>
                <a:spcPts val="1200"/>
              </a:spcAft>
            </a:pPr>
            <a:endParaRPr lang="hu-HU" sz="2400" i="1" cap="small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954AC6B-8B70-4050-A51B-B84891AFB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6537">
            <a:off x="478357" y="2256271"/>
            <a:ext cx="5838078" cy="394741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7C52938D-503E-4428-A165-3C0311BBD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0" y="144473"/>
            <a:ext cx="2147241" cy="116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3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C0F95A-2F67-459D-846B-2F2758F1D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2832" cy="4601183"/>
          </a:xfrm>
        </p:spPr>
        <p:txBody>
          <a:bodyPr/>
          <a:lstStyle/>
          <a:p>
            <a:r>
              <a:rPr lang="hu-HU" sz="3200" dirty="0"/>
              <a:t>A kutatási kérdések </a:t>
            </a:r>
            <a:r>
              <a:rPr lang="hu-HU" sz="3200" dirty="0" err="1"/>
              <a:t>megválaszo</a:t>
            </a:r>
            <a:r>
              <a:rPr lang="hu-HU" sz="3200" dirty="0"/>
              <a:t>-lására alkalmas módszerek használata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4DFFDBB-9466-4493-BAF9-EC8AB6722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4649" y="868680"/>
            <a:ext cx="4464908" cy="5120640"/>
          </a:xfrm>
        </p:spPr>
        <p:txBody>
          <a:bodyPr>
            <a:normAutofit/>
          </a:bodyPr>
          <a:lstStyle/>
          <a:p>
            <a:r>
              <a:rPr lang="hu-HU" sz="2400" dirty="0"/>
              <a:t>A kutatás módszertana arra irányul, hogy a kutatás kérdéseire tudományosan megalapozott válaszokat adjunk. </a:t>
            </a:r>
          </a:p>
          <a:p>
            <a:r>
              <a:rPr lang="hu-HU" sz="2400" dirty="0"/>
              <a:t>Olyan statisztikai módszereket kell alkalmazni, amelyekkel az adatfelvétel torzító hatásai kiküszöbölhetők, valamint megállapítható, hogy az összefüggések </a:t>
            </a:r>
            <a:r>
              <a:rPr lang="hu-HU" sz="2400" dirty="0" err="1"/>
              <a:t>statisztikailag</a:t>
            </a:r>
            <a:r>
              <a:rPr lang="hu-HU" sz="2400" dirty="0"/>
              <a:t> szignifikánsak-e, vagy véletlen </a:t>
            </a:r>
            <a:r>
              <a:rPr lang="hu-HU" sz="2400" dirty="0" err="1"/>
              <a:t>együttmozgásról</a:t>
            </a:r>
            <a:r>
              <a:rPr lang="hu-HU" sz="2400" dirty="0"/>
              <a:t> van szó. </a:t>
            </a:r>
          </a:p>
          <a:p>
            <a:endParaRPr lang="hu-HU" dirty="0"/>
          </a:p>
        </p:txBody>
      </p:sp>
      <p:pic>
        <p:nvPicPr>
          <p:cNvPr id="5" name="Tartalom helye 4" descr="C:\Users\varghabt\Downloads\korrupcio_veg_Rajztábla 1.png">
            <a:extLst>
              <a:ext uri="{FF2B5EF4-FFF2-40B4-BE49-F238E27FC236}">
                <a16:creationId xmlns:a16="http://schemas.microsoft.com/office/drawing/2014/main" id="{DA8E04A2-27B3-41BD-B4B8-1DFCB42CFCA6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t="17792" r="1506" b="19635"/>
          <a:stretch/>
        </p:blipFill>
        <p:spPr bwMode="auto">
          <a:xfrm>
            <a:off x="7768281" y="1453973"/>
            <a:ext cx="3898132" cy="3735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265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6541" y="750874"/>
            <a:ext cx="3297589" cy="4601183"/>
          </a:xfrm>
        </p:spPr>
        <p:txBody>
          <a:bodyPr>
            <a:normAutofit/>
          </a:bodyPr>
          <a:lstStyle/>
          <a:p>
            <a:pPr algn="ctr"/>
            <a:r>
              <a:rPr lang="hu-HU" b="1" dirty="0"/>
              <a:t>A válaszadói minta összetétele</a:t>
            </a:r>
            <a:br>
              <a:rPr lang="hu-HU" dirty="0"/>
            </a:b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670671" y="1336048"/>
            <a:ext cx="7334775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800" dirty="0"/>
              <a:t>A felmérés célcsoportját a kutatási célokkal, kérésekkel és módszerekkel összhangban, a tudományos standardoknak megfelelően kell kiválasztani. </a:t>
            </a:r>
          </a:p>
          <a:p>
            <a:pPr marL="457200" indent="-457200" defTabSz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800" dirty="0"/>
              <a:t>Csak a reprezentativitás biztosítása mellett lehetséges megalapozott következtetéseket levonni a vizsgált jelenségre vonatkozóan. </a:t>
            </a:r>
          </a:p>
          <a:p>
            <a:pPr marL="457200" indent="-457200" defTabSz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0000"/>
                </a:solidFill>
              </a:rPr>
              <a:t>A szakértői értékeléseken alapuló kutatások során a megkérdezett szakértők legfeljebb a szakértői populáció percepcióit képesek reprezentálni.</a:t>
            </a:r>
          </a:p>
          <a:p>
            <a:pPr defTabSz="457200">
              <a:spcBef>
                <a:spcPts val="600"/>
              </a:spcBef>
            </a:pPr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-2" y="110464"/>
            <a:ext cx="3448679" cy="1280817"/>
            <a:chOff x="0" y="55231"/>
            <a:chExt cx="3448679" cy="1280817"/>
          </a:xfrm>
        </p:grpSpPr>
        <p:sp>
          <p:nvSpPr>
            <p:cNvPr id="7" name="Téglalap 6"/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  <p:pic>
        <p:nvPicPr>
          <p:cNvPr id="11" name="Kép 10">
            <a:extLst>
              <a:ext uri="{FF2B5EF4-FFF2-40B4-BE49-F238E27FC236}">
                <a16:creationId xmlns:a16="http://schemas.microsoft.com/office/drawing/2014/main" id="{8A1E7E78-DC6F-4FDD-B03A-D1964D52B71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24865"/>
            <a:ext cx="3448679" cy="1595564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D8440EE5-4AD8-497B-A6CC-D2C4A9899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92" y="110464"/>
            <a:ext cx="1595229" cy="8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0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239311" cy="4601183"/>
          </a:xfrm>
        </p:spPr>
        <p:txBody>
          <a:bodyPr/>
          <a:lstStyle/>
          <a:p>
            <a:r>
              <a:rPr lang="hu-HU" dirty="0"/>
              <a:t>Példák </a:t>
            </a:r>
            <a:br>
              <a:rPr lang="hu-HU" dirty="0"/>
            </a:br>
            <a:r>
              <a:rPr lang="hu-HU" dirty="0"/>
              <a:t>a </a:t>
            </a:r>
            <a:r>
              <a:rPr lang="hu-HU" dirty="0" err="1"/>
              <a:t>CPI-hoz</a:t>
            </a:r>
            <a:r>
              <a:rPr lang="hu-HU" dirty="0"/>
              <a:t> felhasznált forrásadatokból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74715" y="826852"/>
            <a:ext cx="8358399" cy="38326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dirty="0">
                <a:solidFill>
                  <a:schemeClr val="tx1"/>
                </a:solidFill>
              </a:rPr>
              <a:t>A szakértők személye korlátozottan, míg kiválasztásuk kritériumai egyáltalán nem megismerhetők.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tx1"/>
                </a:solidFill>
              </a:rPr>
              <a:t>World </a:t>
            </a:r>
            <a:r>
              <a:rPr lang="hu-HU" sz="2800" dirty="0" err="1">
                <a:solidFill>
                  <a:schemeClr val="tx1"/>
                </a:solidFill>
              </a:rPr>
              <a:t>Justice</a:t>
            </a:r>
            <a:r>
              <a:rPr lang="hu-HU" sz="2800" dirty="0">
                <a:solidFill>
                  <a:schemeClr val="tx1"/>
                </a:solidFill>
              </a:rPr>
              <a:t> Project  által készített jelentésben csak azon szakértőket tüntetik fel, akik hozzájárultak nevük megjelentetéséhez.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tx1"/>
                </a:solidFill>
              </a:rPr>
              <a:t>Egyes forrásadatok értéke országonként 2-3 szakértő, szélsőséges esetben egyetlen </a:t>
            </a:r>
            <a:r>
              <a:rPr lang="hu-HU" sz="2800" dirty="0" err="1">
                <a:solidFill>
                  <a:schemeClr val="tx1"/>
                </a:solidFill>
              </a:rPr>
              <a:t>országszakértő</a:t>
            </a:r>
            <a:r>
              <a:rPr lang="hu-HU" sz="2800" dirty="0">
                <a:solidFill>
                  <a:schemeClr val="tx1"/>
                </a:solidFill>
              </a:rPr>
              <a:t> véleményén alapul (pl. </a:t>
            </a:r>
            <a:r>
              <a:rPr lang="hu-HU" sz="2800" dirty="0" err="1">
                <a:solidFill>
                  <a:schemeClr val="tx1"/>
                </a:solidFill>
              </a:rPr>
              <a:t>Bertelsmann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Stiftung</a:t>
            </a:r>
            <a:r>
              <a:rPr lang="hu-HU" sz="2800" dirty="0">
                <a:solidFill>
                  <a:schemeClr val="tx1"/>
                </a:solidFill>
              </a:rPr>
              <a:t> SGI és TI, </a:t>
            </a:r>
            <a:r>
              <a:rPr lang="hu-HU" sz="2800" dirty="0" err="1">
                <a:solidFill>
                  <a:schemeClr val="tx1"/>
                </a:solidFill>
              </a:rPr>
              <a:t>Freedom</a:t>
            </a:r>
            <a:r>
              <a:rPr lang="hu-HU" sz="2800" dirty="0">
                <a:solidFill>
                  <a:schemeClr val="tx1"/>
                </a:solidFill>
              </a:rPr>
              <a:t> House </a:t>
            </a:r>
            <a:r>
              <a:rPr lang="hu-HU" sz="2800" dirty="0" err="1">
                <a:solidFill>
                  <a:schemeClr val="tx1"/>
                </a:solidFill>
              </a:rPr>
              <a:t>NiT</a:t>
            </a:r>
            <a:r>
              <a:rPr lang="hu-HU" sz="2800" dirty="0">
                <a:solidFill>
                  <a:schemeClr val="tx1"/>
                </a:solidFill>
              </a:rPr>
              <a:t> )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4645009" y="4427035"/>
            <a:ext cx="6198699" cy="2090129"/>
            <a:chOff x="5763690" y="3898886"/>
            <a:chExt cx="6198699" cy="2090129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82620" y="3898886"/>
              <a:ext cx="1479769" cy="2090129"/>
            </a:xfrm>
            <a:prstGeom prst="rect">
              <a:avLst/>
            </a:prstGeom>
          </p:spPr>
        </p:pic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3690" y="4414916"/>
              <a:ext cx="4305199" cy="1254521"/>
            </a:xfrm>
            <a:prstGeom prst="rect">
              <a:avLst/>
            </a:prstGeom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0" y="48570"/>
            <a:ext cx="3448679" cy="1287478"/>
            <a:chOff x="0" y="48570"/>
            <a:chExt cx="3448679" cy="1287478"/>
          </a:xfrm>
        </p:grpSpPr>
        <p:sp>
          <p:nvSpPr>
            <p:cNvPr id="8" name="Téglalap 7"/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003" y="48570"/>
              <a:ext cx="1337809" cy="647071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126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7">
            <a:extLst>
              <a:ext uri="{FF2B5EF4-FFF2-40B4-BE49-F238E27FC236}">
                <a16:creationId xmlns:a16="http://schemas.microsoft.com/office/drawing/2014/main" id="{A78D0B0B-0B94-4A11-B302-87DAD6BB3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3351675" y="617189"/>
            <a:ext cx="5488650" cy="5345355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E251D88-F0D0-43A8-B527-00203767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" y="1190693"/>
            <a:ext cx="2834640" cy="2377440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Az eredmények pontos, szakszerű prezentációja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45B0CD-2793-4FF5-BACE-800D2A791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0573" y="868680"/>
            <a:ext cx="4127157" cy="5120640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/>
              <a:t>A kutatási eredmények prezentációja a kutatási jelentés leghangsúlyosabb része, itt mutatjuk be a kutatási kérdésekre adott válaszokat, itt fogadjuk, illetve vetjük el a kutatás hipotéziseit. </a:t>
            </a:r>
          </a:p>
          <a:p>
            <a:r>
              <a:rPr lang="hu-HU" sz="2400" dirty="0"/>
              <a:t>Ennek során felidézzük a kutatási kérdéseket, majd azokra a vizsgálat alapján adunk objektív, szakszerű és pontos válaszokat, diagramokkal, ábrákkal, adattáblákkal illusztrálva a leírtakat. </a:t>
            </a:r>
          </a:p>
          <a:p>
            <a:r>
              <a:rPr lang="hu-HU" sz="2400" dirty="0"/>
              <a:t>A statisztikai számításokat, azok eredményét szintén ebben a részben kell ismertetni.</a:t>
            </a: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880C449-6376-4948-B667-6169435033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568133"/>
            <a:ext cx="3945924" cy="253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Módszertani hiányosságok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869268" y="1504684"/>
          <a:ext cx="7453728" cy="300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869268" y="533368"/>
            <a:ext cx="7560732" cy="10783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dirty="0">
                <a:solidFill>
                  <a:schemeClr val="tx1"/>
                </a:solidFill>
              </a:rPr>
              <a:t>Az egyes országok eltérő számú, különböző típusú indikátorok aggregálásával történő értékelése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869268" y="4660083"/>
            <a:ext cx="813466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hu-HU" sz="2800" dirty="0">
                <a:solidFill>
                  <a:srgbClr val="000000"/>
                </a:solidFill>
              </a:rPr>
              <a:t>Nem alkalmaz olyan statisztikai módszereket, amelyek a véletlen együttmozgásokat meg tudják különböztetni a tudományosan bizonyítható összefüggésektől. </a:t>
            </a:r>
            <a:endParaRPr lang="hu-HU" dirty="0">
              <a:solidFill>
                <a:srgbClr val="000000"/>
              </a:solidFill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0" y="55231"/>
            <a:ext cx="3448679" cy="1280817"/>
            <a:chOff x="0" y="55231"/>
            <a:chExt cx="3448679" cy="1280817"/>
          </a:xfrm>
        </p:grpSpPr>
        <p:sp>
          <p:nvSpPr>
            <p:cNvPr id="9" name="Téglalap 8"/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  <p:pic>
        <p:nvPicPr>
          <p:cNvPr id="13" name="Kép 12">
            <a:extLst>
              <a:ext uri="{FF2B5EF4-FFF2-40B4-BE49-F238E27FC236}">
                <a16:creationId xmlns:a16="http://schemas.microsoft.com/office/drawing/2014/main" id="{35BA72B5-8782-4693-A493-27884DCDB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92" y="110464"/>
            <a:ext cx="1595229" cy="8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Kompozit indexek átláthatósága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93787" y="1596893"/>
            <a:ext cx="7906246" cy="18275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dirty="0">
                <a:solidFill>
                  <a:schemeClr val="tx1"/>
                </a:solidFill>
              </a:rPr>
              <a:t>Elfedik az adatfelvétel pontos körülményeit, elrejtik a felhasznált adatforrások közötti mérési különbségeket. 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tx1"/>
                </a:solidFill>
              </a:rPr>
              <a:t>Nem alkalmas döntések, beavatkozási pontok megalapozására.</a:t>
            </a:r>
          </a:p>
          <a:p>
            <a:pPr marL="0" indent="0">
              <a:buNone/>
            </a:pPr>
            <a:endParaRPr lang="hu-HU" sz="2800" dirty="0"/>
          </a:p>
        </p:txBody>
      </p:sp>
      <p:sp>
        <p:nvSpPr>
          <p:cNvPr id="4" name="Téglalap 3"/>
          <p:cNvSpPr/>
          <p:nvPr/>
        </p:nvSpPr>
        <p:spPr>
          <a:xfrm>
            <a:off x="3793787" y="3881336"/>
            <a:ext cx="7937769" cy="2208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hu-HU" sz="2800" dirty="0">
                <a:solidFill>
                  <a:srgbClr val="FFFFFF"/>
                </a:solidFill>
              </a:rPr>
              <a:t>A CPI index számítása során: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FFFFFF"/>
                </a:solidFill>
              </a:rPr>
              <a:t>nem átlátható, hogy kizárólag a korrupciótól idegen tényezőktől megtisztított adatokat veszi-e át</a:t>
            </a:r>
          </a:p>
        </p:txBody>
      </p:sp>
      <p:grpSp>
        <p:nvGrpSpPr>
          <p:cNvPr id="5" name="Csoportba foglalás 4"/>
          <p:cNvGrpSpPr/>
          <p:nvPr/>
        </p:nvGrpSpPr>
        <p:grpSpPr>
          <a:xfrm>
            <a:off x="0" y="55231"/>
            <a:ext cx="3448679" cy="1280817"/>
            <a:chOff x="0" y="55231"/>
            <a:chExt cx="3448679" cy="1280817"/>
          </a:xfrm>
        </p:grpSpPr>
        <p:sp>
          <p:nvSpPr>
            <p:cNvPr id="6" name="Téglalap 5"/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  <p:pic>
        <p:nvPicPr>
          <p:cNvPr id="9" name="Kép 8">
            <a:extLst>
              <a:ext uri="{FF2B5EF4-FFF2-40B4-BE49-F238E27FC236}">
                <a16:creationId xmlns:a16="http://schemas.microsoft.com/office/drawing/2014/main" id="{22BDD962-D923-4F2D-9CFF-D7AFE259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92" y="110464"/>
            <a:ext cx="1595229" cy="8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Objektív mérési módszerek hiánya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>
                <a:solidFill>
                  <a:schemeClr val="tx1"/>
                </a:solidFill>
              </a:rPr>
              <a:t>A korrupció mérésének megbízhatósága a korrupció megelőzése, a korrupcióval szembeni hatékony fellépés szempontjából is elengedhetetlen.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tx1"/>
                </a:solidFill>
              </a:rPr>
              <a:t>A korrupciós percepció és a korrupciós tapasztalat közötti kapcsolat nem bizonyított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tx1"/>
                </a:solidFill>
              </a:rPr>
              <a:t>A nemzetközi rangsorok nem élnek olyan eszközökkel, amelyekkel objektív módon lehet mérni a korrupciós kockázatokat, kontrollokat és nem vizsgálják a korrupció visszaszorításáért felelős szabályozási környezetet, intézményrendszert sem.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0" y="55231"/>
            <a:ext cx="3448679" cy="1280817"/>
            <a:chOff x="0" y="55231"/>
            <a:chExt cx="3448679" cy="1280817"/>
          </a:xfrm>
        </p:grpSpPr>
        <p:sp>
          <p:nvSpPr>
            <p:cNvPr id="5" name="Téglalap 4"/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  <p:pic>
        <p:nvPicPr>
          <p:cNvPr id="8" name="Kép 7">
            <a:extLst>
              <a:ext uri="{FF2B5EF4-FFF2-40B4-BE49-F238E27FC236}">
                <a16:creationId xmlns:a16="http://schemas.microsoft.com/office/drawing/2014/main" id="{FD4827D3-C5DD-4200-A6C6-DDC85EC24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92" y="110464"/>
            <a:ext cx="1595229" cy="8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00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6032" y="1273630"/>
            <a:ext cx="2834640" cy="237744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570644" y="741405"/>
            <a:ext cx="8115230" cy="5356965"/>
          </a:xfrm>
        </p:spPr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5851" r="5001"/>
          <a:stretch/>
        </p:blipFill>
        <p:spPr>
          <a:xfrm>
            <a:off x="0" y="1273630"/>
            <a:ext cx="7772400" cy="4680398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7867681" y="2501216"/>
            <a:ext cx="4139262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70000"/>
              </a:lnSpc>
              <a:spcBef>
                <a:spcPts val="1000"/>
              </a:spcBef>
            </a:pPr>
            <a:r>
              <a:rPr lang="hu-HU" sz="6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92894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67" y="1149237"/>
            <a:ext cx="3448679" cy="4601183"/>
          </a:xfrm>
        </p:spPr>
        <p:txBody>
          <a:bodyPr>
            <a:normAutofit/>
          </a:bodyPr>
          <a:lstStyle/>
          <a:p>
            <a:r>
              <a:rPr lang="hu-HU" sz="3200" b="1" dirty="0"/>
              <a:t>Országok megbélyegzése</a:t>
            </a:r>
            <a:br>
              <a:rPr lang="hu-HU" sz="2200" dirty="0"/>
            </a:br>
            <a:br>
              <a:rPr lang="hu-HU" sz="2200" dirty="0"/>
            </a:br>
            <a:r>
              <a:rPr lang="hu-HU" sz="2400" dirty="0"/>
              <a:t>A korrupció tudományosan nem megfelelően megalapozott mérése és ennek nyomán nemzetközi rangsorok kialakítása súlyos következményekkel, országok nyilvános megbélyegzésével, gazdasági hátrányokkal is járhat. </a:t>
            </a:r>
            <a:endParaRPr lang="hu-HU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3604322" y="791737"/>
          <a:ext cx="8137912" cy="5278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 rotWithShape="1">
          <a:blip r:embed="rId8"/>
          <a:srcRect r="3389"/>
          <a:stretch/>
        </p:blipFill>
        <p:spPr>
          <a:xfrm>
            <a:off x="3595991" y="507855"/>
            <a:ext cx="8596009" cy="635014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8"/>
          <a:stretch/>
        </p:blipFill>
        <p:spPr>
          <a:xfrm>
            <a:off x="9795753" y="0"/>
            <a:ext cx="2240604" cy="664303"/>
          </a:xfrm>
          <a:prstGeom prst="rect">
            <a:avLst/>
          </a:prstGeom>
        </p:spPr>
      </p:pic>
      <p:grpSp>
        <p:nvGrpSpPr>
          <p:cNvPr id="11" name="Csoportba foglalás 10"/>
          <p:cNvGrpSpPr/>
          <p:nvPr/>
        </p:nvGrpSpPr>
        <p:grpSpPr>
          <a:xfrm>
            <a:off x="18397" y="13574"/>
            <a:ext cx="3421951" cy="1094006"/>
            <a:chOff x="0" y="55231"/>
            <a:chExt cx="3448679" cy="1280817"/>
          </a:xfrm>
        </p:grpSpPr>
        <p:sp>
          <p:nvSpPr>
            <p:cNvPr id="5" name="Téglalap 4"/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  <p:pic>
        <p:nvPicPr>
          <p:cNvPr id="10" name="Kép 9">
            <a:extLst>
              <a:ext uri="{FF2B5EF4-FFF2-40B4-BE49-F238E27FC236}">
                <a16:creationId xmlns:a16="http://schemas.microsoft.com/office/drawing/2014/main" id="{3FF60A5E-6DB2-44EB-BEE4-12208DB5BE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369" y="123979"/>
            <a:ext cx="1469247" cy="79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90C67C-5CBC-4E7E-97B3-F8BD8F38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76" y="864108"/>
            <a:ext cx="2947482" cy="4601183"/>
          </a:xfrm>
        </p:spPr>
        <p:txBody>
          <a:bodyPr/>
          <a:lstStyle/>
          <a:p>
            <a:r>
              <a:rPr lang="hu-HU" b="1" dirty="0"/>
              <a:t>Korrupció-ellenes Nemzeti Stratégia</a:t>
            </a:r>
            <a:br>
              <a:rPr lang="hu-HU" b="1" cap="all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E42544-AF65-4734-8217-1E0E8E22D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5479" y="864108"/>
            <a:ext cx="7932207" cy="5120640"/>
          </a:xfrm>
        </p:spPr>
        <p:txBody>
          <a:bodyPr>
            <a:normAutofit/>
          </a:bodyPr>
          <a:lstStyle/>
          <a:p>
            <a:r>
              <a:rPr lang="hu-HU" sz="2400" dirty="0"/>
              <a:t>A Magyar Kormány 2020 júniusában fogadta el a 2020–2022 közötti időszakra szóló középtávú Nemzeti Korrupcióellenes Stratégiát.</a:t>
            </a:r>
          </a:p>
          <a:p>
            <a:r>
              <a:rPr lang="hu-HU" sz="2400" dirty="0"/>
              <a:t> A Stratégia rámutat, hogy a Jó Állam Mutatók rendszerét kiegészítve, célszerű kialakítani egy, a nemzeti sajátosságokhoz igazodó mérési módszertant. </a:t>
            </a:r>
          </a:p>
          <a:p>
            <a:r>
              <a:rPr lang="hu-HU" sz="2400" dirty="0"/>
              <a:t>A Stratégia intézkedési tervében megjelölt feladat „… a hazai korrupciós helyzet kiegyensúlyozott és a valóságnak megfelelő értékelése érdekében, az Állami Számvevőszék iránymutatásának figyelembevételével, a Központi Statisztikai Hivatal közreműködésével dolgozza ki a korrupcióérzékelés mérésének nemzeti sajátosságokat figyelembe vevő, a Jó Állam Mutató rendszeréhez igazodó módszertanát”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C1900F9-4175-4324-9159-6703E1AD4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814" y="5931161"/>
            <a:ext cx="7534275" cy="84772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572A4E5-BB44-43CD-B4E3-B3A9D31C2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382517" cy="74964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2EA01FE-8E31-4745-8243-9CC57EA82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675" y="6128950"/>
            <a:ext cx="716919" cy="6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0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048273-3118-4458-BB8F-46D412356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4" y="1123837"/>
            <a:ext cx="3101547" cy="4601183"/>
          </a:xfrm>
        </p:spPr>
        <p:txBody>
          <a:bodyPr/>
          <a:lstStyle/>
          <a:p>
            <a:pPr algn="ctr"/>
            <a:r>
              <a:rPr lang="hu-HU" b="1" dirty="0"/>
              <a:t>A tudományosan megalapozott mérés kritériumai</a:t>
            </a:r>
            <a:br>
              <a:rPr lang="hu-HU" dirty="0"/>
            </a:br>
            <a:endParaRPr lang="hu-HU" dirty="0"/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8BB1F274-7180-4F75-882F-9B0CF66197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049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96" y="1241151"/>
            <a:ext cx="3414409" cy="460118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u-HU" sz="3100" b="1" dirty="0"/>
              <a:t>„</a:t>
            </a:r>
            <a:r>
              <a:rPr lang="hu-HU" sz="3200" b="1" dirty="0"/>
              <a:t>A közélet tisztaságát támogató, tudományosan megalapozott mérés</a:t>
            </a:r>
            <a:r>
              <a:rPr lang="hu-HU" sz="2800" b="1" dirty="0"/>
              <a:t>”</a:t>
            </a:r>
            <a:br>
              <a:rPr lang="hu-HU" sz="2800" b="1" dirty="0"/>
            </a:br>
            <a:br>
              <a:rPr lang="hu-HU" sz="2800" b="1" dirty="0"/>
            </a:br>
            <a:r>
              <a:rPr lang="hu-HU" sz="2800" b="1" dirty="0"/>
              <a:t>Módszertani iránymutatás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799987" y="821435"/>
            <a:ext cx="63492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hu-HU" sz="2800" dirty="0">
              <a:solidFill>
                <a:srgbClr val="000000"/>
              </a:solidFill>
            </a:endParaRPr>
          </a:p>
          <a:p>
            <a:pPr defTabSz="457200"/>
            <a:r>
              <a:rPr lang="hu-HU" sz="3200" dirty="0">
                <a:solidFill>
                  <a:srgbClr val="000000"/>
                </a:solidFill>
              </a:rPr>
              <a:t>Feltártuk a korrupciót mérő rendszerek hitelességével, tudományos megalapozottságával és validitásával kapcsolatos kockázatokat</a:t>
            </a:r>
          </a:p>
          <a:p>
            <a:pPr defTabSz="457200"/>
            <a:endParaRPr lang="hu-HU" sz="3200" dirty="0">
              <a:solidFill>
                <a:srgbClr val="000000"/>
              </a:solidFill>
            </a:endParaRPr>
          </a:p>
          <a:p>
            <a:pPr defTabSz="457200"/>
            <a:r>
              <a:rPr lang="hu-HU" sz="3200" dirty="0">
                <a:solidFill>
                  <a:srgbClr val="000000"/>
                </a:solidFill>
              </a:rPr>
              <a:t>Majd a </a:t>
            </a:r>
            <a:r>
              <a:rPr lang="hu-HU" sz="3200" dirty="0" err="1">
                <a:solidFill>
                  <a:srgbClr val="000000"/>
                </a:solidFill>
              </a:rPr>
              <a:t>Transparency</a:t>
            </a:r>
            <a:r>
              <a:rPr lang="hu-HU" sz="3200" dirty="0">
                <a:solidFill>
                  <a:srgbClr val="000000"/>
                </a:solidFill>
              </a:rPr>
              <a:t> International CPI indexén keresztül részletesen be is mutattuk azokat</a:t>
            </a:r>
          </a:p>
          <a:p>
            <a:pPr marL="342900" indent="-342900" defTabSz="457200">
              <a:buFontTx/>
              <a:buChar char="-"/>
            </a:pPr>
            <a:endParaRPr lang="hu-HU" sz="2400" dirty="0">
              <a:solidFill>
                <a:srgbClr val="000000"/>
              </a:solidFill>
            </a:endParaRPr>
          </a:p>
        </p:txBody>
      </p:sp>
      <p:sp>
        <p:nvSpPr>
          <p:cNvPr id="5" name="Ötszög 4"/>
          <p:cNvSpPr/>
          <p:nvPr/>
        </p:nvSpPr>
        <p:spPr>
          <a:xfrm rot="10800000">
            <a:off x="10149191" y="613718"/>
            <a:ext cx="2042809" cy="1254868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Ötszög 5"/>
          <p:cNvSpPr/>
          <p:nvPr/>
        </p:nvSpPr>
        <p:spPr>
          <a:xfrm rot="10800000">
            <a:off x="10149191" y="2023937"/>
            <a:ext cx="2042809" cy="125486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Ötszög 6"/>
          <p:cNvSpPr/>
          <p:nvPr/>
        </p:nvSpPr>
        <p:spPr>
          <a:xfrm rot="10800000">
            <a:off x="10149191" y="3434156"/>
            <a:ext cx="2042809" cy="1254868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hu-HU">
              <a:solidFill>
                <a:srgbClr val="FFFFFF"/>
              </a:solidFill>
            </a:endParaRPr>
          </a:p>
        </p:txBody>
      </p:sp>
      <p:sp>
        <p:nvSpPr>
          <p:cNvPr id="8" name="Ötszög 7"/>
          <p:cNvSpPr/>
          <p:nvPr/>
        </p:nvSpPr>
        <p:spPr>
          <a:xfrm rot="10800000">
            <a:off x="10149191" y="4844374"/>
            <a:ext cx="2042809" cy="12548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hu-HU">
              <a:solidFill>
                <a:srgbClr val="FFFFFF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0427766" y="1056485"/>
            <a:ext cx="18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dirty="0">
                <a:solidFill>
                  <a:srgbClr val="000000"/>
                </a:solidFill>
              </a:rPr>
              <a:t>Elfogulatlanság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0427766" y="2466704"/>
            <a:ext cx="18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dirty="0">
                <a:solidFill>
                  <a:srgbClr val="000000"/>
                </a:solidFill>
              </a:rPr>
              <a:t>Átláthatóság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0512073" y="3876923"/>
            <a:ext cx="18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dirty="0">
                <a:solidFill>
                  <a:srgbClr val="000000"/>
                </a:solidFill>
              </a:rPr>
              <a:t>Minta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0427766" y="5287142"/>
            <a:ext cx="18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dirty="0">
                <a:solidFill>
                  <a:srgbClr val="000000"/>
                </a:solidFill>
              </a:rPr>
              <a:t>Kutatási módszer</a:t>
            </a: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-3528" y="37068"/>
            <a:ext cx="3521412" cy="1254869"/>
            <a:chOff x="0" y="55231"/>
            <a:chExt cx="3448679" cy="1280817"/>
          </a:xfrm>
        </p:grpSpPr>
        <p:sp>
          <p:nvSpPr>
            <p:cNvPr id="15" name="Téglalap 14"/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7" name="Kép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  <p:pic>
        <p:nvPicPr>
          <p:cNvPr id="18" name="Kép 17">
            <a:extLst>
              <a:ext uri="{FF2B5EF4-FFF2-40B4-BE49-F238E27FC236}">
                <a16:creationId xmlns:a16="http://schemas.microsoft.com/office/drawing/2014/main" id="{B02E20F0-AC12-4A42-BCAE-472CD71EE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69" y="123978"/>
            <a:ext cx="1595229" cy="8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7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93182" cy="4601183"/>
          </a:xfrm>
        </p:spPr>
        <p:txBody>
          <a:bodyPr>
            <a:normAutofit/>
          </a:bodyPr>
          <a:lstStyle/>
          <a:p>
            <a:r>
              <a:rPr lang="hu-HU" dirty="0"/>
              <a:t>A kibocsátó szervezetek függetlensége, objektivitása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657601" y="739125"/>
            <a:ext cx="7772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hu-HU" dirty="0">
              <a:solidFill>
                <a:srgbClr val="000000"/>
              </a:solidFill>
            </a:endParaRPr>
          </a:p>
          <a:p>
            <a:pPr defTabSz="457200"/>
            <a:r>
              <a:rPr lang="hu-HU" sz="3200" dirty="0">
                <a:solidFill>
                  <a:srgbClr val="000000"/>
                </a:solidFill>
              </a:rPr>
              <a:t>A korrupció mérésével foglalkozó egyes szervezetek objektivitása nem biztosított, mert olyan országoktól, cégektől részesülnek adományokban, amelyeket mérési rendszerük minősít. </a:t>
            </a:r>
          </a:p>
          <a:p>
            <a:pPr defTabSz="457200"/>
            <a:endParaRPr lang="hu-HU" sz="3200" dirty="0">
              <a:solidFill>
                <a:srgbClr val="000000"/>
              </a:solidFill>
            </a:endParaRPr>
          </a:p>
          <a:p>
            <a:pPr defTabSz="457200"/>
            <a:r>
              <a:rPr lang="hu-HU" sz="3200" dirty="0">
                <a:solidFill>
                  <a:srgbClr val="000000"/>
                </a:solidFill>
              </a:rPr>
              <a:t>Mindemellett a korrupció mérésével foglalkozó egyes nemzetközi szervezetek a kormányokkal ellentétben nem elszámoltathatóak tevékenységükért.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21517"/>
              </p:ext>
            </p:extLst>
          </p:nvPr>
        </p:nvGraphicFramePr>
        <p:xfrm>
          <a:off x="3656346" y="739125"/>
          <a:ext cx="5588952" cy="53463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96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1911">
                <a:tc>
                  <a:txBody>
                    <a:bodyPr/>
                    <a:lstStyle/>
                    <a:p>
                      <a:r>
                        <a:rPr lang="hu-HU" sz="1600" dirty="0"/>
                        <a:t>Legjelentősebb</a:t>
                      </a:r>
                      <a:r>
                        <a:rPr lang="hu-HU" sz="1600" baseline="0" dirty="0"/>
                        <a:t>  kormányzati donor szervezetek</a:t>
                      </a:r>
                    </a:p>
                    <a:p>
                      <a:r>
                        <a:rPr lang="hu-HU" sz="1600" baseline="0" dirty="0"/>
                        <a:t>(2017-ben)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Támogatás összege</a:t>
                      </a:r>
                      <a:r>
                        <a:rPr lang="hu-HU" sz="1600" baseline="0" dirty="0"/>
                        <a:t> (EUR)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2018 évi CPI ranghely </a:t>
                      </a:r>
                    </a:p>
                    <a:p>
                      <a:pPr algn="ctr"/>
                      <a:r>
                        <a:rPr lang="hu-HU" sz="1600" dirty="0"/>
                        <a:t>(és</a:t>
                      </a:r>
                      <a:r>
                        <a:rPr lang="hu-HU" sz="1600" baseline="0" dirty="0"/>
                        <a:t> pontszám)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5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/>
                        <a:t>Svédország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Fejlesztési és Együttműködési Ügynökség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1.040.957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3.</a:t>
                      </a:r>
                      <a:r>
                        <a:rPr lang="hu-HU" sz="1600" baseline="0" dirty="0"/>
                        <a:t> (85)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5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Hollandia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Holland Külügyminisztérium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1.200.000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8. (82)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Kanada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Külügyi Kereskedelmi és Fejlesztési Minisztérium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1.970.391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9. (81)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Németország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Gazdasági Együttműködési és Fejlesztési Minisztérium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1.499.457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11. (80)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5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Ausztrália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Kereskedelmi és Külügyminisztérium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864.657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13 (77)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 Külügyminisztériuma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763.074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22 (71)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9244042" y="739125"/>
            <a:ext cx="2947958" cy="534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hu-HU" sz="2200" dirty="0">
                <a:solidFill>
                  <a:srgbClr val="FFFFFF"/>
                </a:solidFill>
              </a:rPr>
              <a:t>A TI több, a mérési rendszer által minősített ország kormányától részesül közvetlen, vagy közvetett támogatásban. </a:t>
            </a:r>
          </a:p>
          <a:p>
            <a:pPr defTabSz="457200"/>
            <a:endParaRPr lang="hu-HU" sz="2200" dirty="0">
              <a:solidFill>
                <a:srgbClr val="FFFFFF"/>
              </a:solidFill>
            </a:endParaRPr>
          </a:p>
          <a:p>
            <a:pPr defTabSz="457200"/>
            <a:r>
              <a:rPr lang="hu-HU" sz="2200" dirty="0">
                <a:solidFill>
                  <a:srgbClr val="FFFFFF"/>
                </a:solidFill>
              </a:rPr>
              <a:t>A támogatások további fő forrásait piaci szereplők (vállalatok, alapítványok) jelentik. </a:t>
            </a:r>
          </a:p>
          <a:p>
            <a:pPr defTabSz="457200"/>
            <a:endParaRPr lang="hu-HU" sz="2000" dirty="0">
              <a:solidFill>
                <a:srgbClr val="FFFFFF"/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55231"/>
            <a:ext cx="3448679" cy="1280817"/>
            <a:chOff x="0" y="55231"/>
            <a:chExt cx="3448679" cy="1280817"/>
          </a:xfrm>
        </p:grpSpPr>
        <p:sp>
          <p:nvSpPr>
            <p:cNvPr id="7" name="Téglalap 6"/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  <p:pic>
        <p:nvPicPr>
          <p:cNvPr id="10" name="Kép 9">
            <a:extLst>
              <a:ext uri="{FF2B5EF4-FFF2-40B4-BE49-F238E27FC236}">
                <a16:creationId xmlns:a16="http://schemas.microsoft.com/office/drawing/2014/main" id="{7E6AF6D4-E593-4609-B364-86E090170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69" y="123978"/>
            <a:ext cx="1595229" cy="8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0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695CDB-0BD3-43E5-BEE9-0D0254E41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8" y="877012"/>
            <a:ext cx="3262183" cy="4601183"/>
          </a:xfrm>
        </p:spPr>
        <p:txBody>
          <a:bodyPr/>
          <a:lstStyle/>
          <a:p>
            <a:pPr algn="ctr"/>
            <a:r>
              <a:rPr lang="hu-HU" b="1" dirty="0"/>
              <a:t>A kutatás tárgyának egzakt meghatározása</a:t>
            </a:r>
            <a:br>
              <a:rPr lang="hu-HU" b="1" dirty="0"/>
            </a:br>
            <a:endParaRPr lang="hu-HU" dirty="0"/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B3A9BBDB-B867-4BC4-9553-A866857F1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83461" y="877013"/>
            <a:ext cx="8047474" cy="4601183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A kutatás tárgyának pontos meghatározása szükséges a kutatási kérdések megfogalmazásához, a módszertan kialakításához. </a:t>
            </a:r>
          </a:p>
          <a:p>
            <a:pPr marL="0" indent="0">
              <a:buNone/>
            </a:pPr>
            <a:r>
              <a:rPr lang="hu-HU" sz="2400" dirty="0"/>
              <a:t> </a:t>
            </a:r>
          </a:p>
          <a:p>
            <a:r>
              <a:rPr lang="hu-HU" sz="2400" dirty="0"/>
              <a:t>Fontos, hogy a kutatást végzők, illetve a kutatási eredmények megismerői egyformán értelmezzék a kutatási kérdéseket, ugyanazt jelentsék számukra a kutatási eredmények.</a:t>
            </a:r>
          </a:p>
          <a:p>
            <a:endParaRPr lang="hu-HU" sz="2400" dirty="0"/>
          </a:p>
          <a:p>
            <a:r>
              <a:rPr lang="hu-HU" sz="2400" dirty="0"/>
              <a:t> A kutatás tárgyát a </a:t>
            </a:r>
            <a:br>
              <a:rPr lang="hu-HU" sz="2400" dirty="0"/>
            </a:br>
            <a:r>
              <a:rPr lang="hu-HU" sz="2400" dirty="0"/>
              <a:t>jogszabályoknak és a </a:t>
            </a:r>
            <a:br>
              <a:rPr lang="hu-HU" sz="2400" dirty="0"/>
            </a:br>
            <a:r>
              <a:rPr lang="hu-HU" sz="2400" dirty="0"/>
              <a:t>köznyelvi értelmezésnek </a:t>
            </a:r>
            <a:br>
              <a:rPr lang="hu-HU" sz="2400" dirty="0"/>
            </a:br>
            <a:r>
              <a:rPr lang="hu-HU" sz="2400" dirty="0"/>
              <a:t>megfelelően kell definiálni. 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A50E8C33-BC75-47C3-AA3E-191BDE60AA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64" y="3328087"/>
            <a:ext cx="4154590" cy="304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68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211" y="265013"/>
            <a:ext cx="3443590" cy="4601183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hu-HU" sz="3600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módszertan és az adatforrások transzparenciája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593171" y="1665561"/>
            <a:ext cx="825398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A mérés tudományos hitelességének előfeltétele, hogy a mérőrendszer eredményei külső szereplők számára is ellenőrizhetők, verifikálhatók, a módszerek és az adatforrások transzparensek legyenek.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00000"/>
              </a:solidFill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A kutatás módszertanát és adatforrásait oly módon és olyan részletezettséggel kell bemutatni, hogy annak nyomán a felhasználó a kutatás megalapozottságáról meggyőződhessen.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00000"/>
              </a:solidFill>
            </a:endParaRPr>
          </a:p>
          <a:p>
            <a:pPr defTabSz="457200"/>
            <a:endParaRPr lang="hu-HU" sz="3200" dirty="0">
              <a:solidFill>
                <a:srgbClr val="000000"/>
              </a:solidFill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0" y="-51861"/>
            <a:ext cx="3448679" cy="1280817"/>
            <a:chOff x="0" y="55231"/>
            <a:chExt cx="3448679" cy="1280817"/>
          </a:xfrm>
        </p:grpSpPr>
        <p:sp>
          <p:nvSpPr>
            <p:cNvPr id="8" name="Téglalap 7"/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  <p:pic>
        <p:nvPicPr>
          <p:cNvPr id="12" name="Kép 11">
            <a:extLst>
              <a:ext uri="{FF2B5EF4-FFF2-40B4-BE49-F238E27FC236}">
                <a16:creationId xmlns:a16="http://schemas.microsoft.com/office/drawing/2014/main" id="{8C347A9E-3CD5-43F3-AC1B-98C257197B2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6" y="3429000"/>
            <a:ext cx="2814320" cy="265366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084BDFC2-89BF-4194-8661-998CD84D3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369" y="123978"/>
            <a:ext cx="1595229" cy="8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8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hu-HU" sz="3200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TI által a CPI index számításához felhasznált </a:t>
            </a:r>
            <a:br>
              <a:rPr lang="hu-HU" sz="3200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hu-HU" sz="3200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hu-HU" sz="3200" b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13 adatforrás 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3560696" y="756595"/>
          <a:ext cx="8141680" cy="529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African Development Bank Country Policy and Institutional Assessment 2016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Bertelsmann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Stiftung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Sustainable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Governance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Indicators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Bertelsmann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Stiftung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Transformation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Index 2017-2018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Economist Intelligence Unit Country Risk Service 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Freedom House Nations in Transit 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Global Insight Business Conditions and Risk Indicators 2017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IMD World Competitiveness Center World Competitiveness Yearbook</a:t>
                      </a:r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Executive Opinion Survey 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Political and Economic Risk Consultancy Asian Intelligence 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The PRS Group International Country Risk Guide 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 World Bank Country Policy and Institutional Assessment 2017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 World Economic Forum Executive Opinion Survey 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 World Justice Project Rule of Law Index Expert Survey 2017-2018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 Varieties of Democracy (V-Dem) 2018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rtalom helye 3"/>
          <p:cNvGraphicFramePr>
            <a:graphicFrameLocks/>
          </p:cNvGraphicFramePr>
          <p:nvPr>
            <p:extLst/>
          </p:nvPr>
        </p:nvGraphicFramePr>
        <p:xfrm>
          <a:off x="3560696" y="759564"/>
          <a:ext cx="8141680" cy="531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000" dirty="0">
                          <a:solidFill>
                            <a:srgbClr val="FF0000"/>
                          </a:solidFill>
                        </a:rPr>
                        <a:t>Nem</a:t>
                      </a:r>
                      <a:r>
                        <a:rPr lang="hu-HU" sz="2000" baseline="0" dirty="0">
                          <a:solidFill>
                            <a:srgbClr val="FF0000"/>
                          </a:solidFill>
                        </a:rPr>
                        <a:t> megismerhető</a:t>
                      </a:r>
                      <a:r>
                        <a:rPr lang="hu-HU" sz="2000" dirty="0">
                          <a:solidFill>
                            <a:srgbClr val="FF0000"/>
                          </a:solidFill>
                        </a:rPr>
                        <a:t> adatszolgáltatók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African Development Bank Country Policy and Institutional Assessment 2016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Bertelsmann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Stiftung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Sustainable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Governance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Indicators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Bertelsmann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Stiftung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Transformation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Index 2017-2018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4. Economist Intelligence Unit Country Risk Service 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Freedom House Nations in Transit 2018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6. Global Insight Business Conditions and Risk Indicators 2017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7. IMD World Competitiveness Center World Competitiveness Yearbook</a:t>
                      </a:r>
                      <a:endParaRPr lang="hu-HU" sz="1800" b="1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hu-HU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Executive Opinion Survey 2018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8. Political and Economic Risk Consultancy Asian Intelligence 2018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9. The PRS Group International Country Risk Guide 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 World Bank Country Policy and Institutional Assessment 2017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 World Economic Forum Executive Opinion Survey 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 World Justice Project Rule of Law Index Expert Survey 2017-2018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 Varieties of Democracy (V-Dem) 2018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Csoportba foglalás 4"/>
          <p:cNvGrpSpPr/>
          <p:nvPr/>
        </p:nvGrpSpPr>
        <p:grpSpPr>
          <a:xfrm>
            <a:off x="16258" y="-9524"/>
            <a:ext cx="3448679" cy="1280817"/>
            <a:chOff x="0" y="55231"/>
            <a:chExt cx="3448679" cy="1280817"/>
          </a:xfrm>
        </p:grpSpPr>
        <p:sp>
          <p:nvSpPr>
            <p:cNvPr id="6" name="Téglalap 5"/>
            <p:cNvSpPr/>
            <p:nvPr/>
          </p:nvSpPr>
          <p:spPr>
            <a:xfrm>
              <a:off x="0" y="55231"/>
              <a:ext cx="3448679" cy="128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4965" y="110464"/>
              <a:ext cx="1190602" cy="1170353"/>
            </a:xfrm>
            <a:prstGeom prst="rect">
              <a:avLst/>
            </a:prstGeom>
          </p:spPr>
        </p:pic>
      </p:grpSp>
      <p:pic>
        <p:nvPicPr>
          <p:cNvPr id="10" name="Kép 9">
            <a:extLst>
              <a:ext uri="{FF2B5EF4-FFF2-40B4-BE49-F238E27FC236}">
                <a16:creationId xmlns:a16="http://schemas.microsoft.com/office/drawing/2014/main" id="{620C1829-2556-49BA-AE4C-C76E6E39B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69" y="123978"/>
            <a:ext cx="1595229" cy="8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3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eret">
  <a:themeElements>
    <a:clrScheme name="6. egyéni séma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9AB09E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1196</Words>
  <Application>Microsoft Office PowerPoint</Application>
  <PresentationFormat>Szélesvásznú</PresentationFormat>
  <Paragraphs>142</Paragraphs>
  <Slides>17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26" baseType="lpstr">
      <vt:lpstr>Arial</vt:lpstr>
      <vt:lpstr>Bahnschrift Condensed</vt:lpstr>
      <vt:lpstr>Bahnschrift SemiBold Condensed</vt:lpstr>
      <vt:lpstr>Calibri</vt:lpstr>
      <vt:lpstr>Calibri Light</vt:lpstr>
      <vt:lpstr>Corbel</vt:lpstr>
      <vt:lpstr>Wingdings 2</vt:lpstr>
      <vt:lpstr>Office-téma</vt:lpstr>
      <vt:lpstr>Keret</vt:lpstr>
      <vt:lpstr>A korrupció mérésének nemzetközi és hazai gyakorlata</vt:lpstr>
      <vt:lpstr>Országok megbélyegzése  A korrupció tudományosan nem megfelelően megalapozott mérése és ennek nyomán nemzetközi rangsorok kialakítása súlyos következményekkel, országok nyilvános megbélyegzésével, gazdasági hátrányokkal is járhat. </vt:lpstr>
      <vt:lpstr>Korrupció-ellenes Nemzeti Stratégia </vt:lpstr>
      <vt:lpstr>A tudományosan megalapozott mérés kritériumai </vt:lpstr>
      <vt:lpstr>„A közélet tisztaságát támogató, tudományosan megalapozott mérés”  Módszertani iránymutatás</vt:lpstr>
      <vt:lpstr>A kibocsátó szervezetek függetlensége, objektivitása</vt:lpstr>
      <vt:lpstr>A kutatás tárgyának egzakt meghatározása </vt:lpstr>
      <vt:lpstr>A módszertan és az adatforrások transzparenciája</vt:lpstr>
      <vt:lpstr>A TI által a CPI index számításához felhasznált   13 adatforrás </vt:lpstr>
      <vt:lpstr>A kutatási kérdések megválaszo-lására alkalmas módszerek használata </vt:lpstr>
      <vt:lpstr>A válaszadói minta összetétele </vt:lpstr>
      <vt:lpstr>Példák  a CPI-hoz felhasznált forrásadatokból</vt:lpstr>
      <vt:lpstr>Az eredmények pontos, szakszerű prezentációja </vt:lpstr>
      <vt:lpstr>Módszertani hiányosságok</vt:lpstr>
      <vt:lpstr>Kompozit indexek átláthatósága</vt:lpstr>
      <vt:lpstr>Objektív mérési módszerek hiánya</vt:lpstr>
      <vt:lpstr>PowerPoint-bemutató</vt:lpstr>
    </vt:vector>
  </TitlesOfParts>
  <Company>Állami Számvevőszék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Gergely Szabolcs</dc:creator>
  <cp:lastModifiedBy>Németh Erzsébet</cp:lastModifiedBy>
  <cp:revision>29</cp:revision>
  <dcterms:created xsi:type="dcterms:W3CDTF">2019-08-06T11:36:38Z</dcterms:created>
  <dcterms:modified xsi:type="dcterms:W3CDTF">2022-03-07T12:45:27Z</dcterms:modified>
</cp:coreProperties>
</file>